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98" r:id="rId2"/>
    <p:sldId id="260" r:id="rId3"/>
    <p:sldId id="299" r:id="rId4"/>
    <p:sldId id="258" r:id="rId5"/>
    <p:sldId id="300" r:id="rId6"/>
    <p:sldId id="301" r:id="rId7"/>
    <p:sldId id="302" r:id="rId8"/>
    <p:sldId id="312" r:id="rId9"/>
    <p:sldId id="304" r:id="rId10"/>
    <p:sldId id="305" r:id="rId11"/>
    <p:sldId id="308" r:id="rId12"/>
    <p:sldId id="309" r:id="rId13"/>
    <p:sldId id="310" r:id="rId14"/>
    <p:sldId id="311" r:id="rId15"/>
    <p:sldId id="306" r:id="rId16"/>
    <p:sldId id="307" r:id="rId17"/>
    <p:sldId id="313" r:id="rId18"/>
    <p:sldId id="315" r:id="rId19"/>
    <p:sldId id="316" r:id="rId20"/>
    <p:sldId id="314" r:id="rId21"/>
    <p:sldId id="303" r:id="rId22"/>
    <p:sldId id="29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13" autoAdjust="0"/>
  </p:normalViewPr>
  <p:slideViewPr>
    <p:cSldViewPr snapToGrid="0" snapToObjects="1">
      <p:cViewPr varScale="1">
        <p:scale>
          <a:sx n="97" d="100"/>
          <a:sy n="97" d="100"/>
        </p:scale>
        <p:origin x="-203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F3AABA-85BC-4D49-9F5B-A7F4F823D957}" type="datetimeFigureOut">
              <a:rPr lang="en-US" smtClean="0"/>
              <a:t>9/12/2016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CA4CB-1349-4393-BB21-55C3517C50B8}" type="slidenum">
              <a:rPr lang="en-US" smtClean="0"/>
              <a:t>‹#›</a:t>
            </a:fld>
            <a:endParaRPr lang="en-US"/>
          </a:p>
        </p:txBody>
      </p:sp>
    </p:spTree>
    <p:extLst>
      <p:ext uri="{BB962C8B-B14F-4D97-AF65-F5344CB8AC3E}">
        <p14:creationId xmlns:p14="http://schemas.microsoft.com/office/powerpoint/2010/main" val="218024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Length of cycle</a:t>
            </a:r>
            <a:r>
              <a:rPr lang="en-US" baseline="0" dirty="0"/>
              <a:t> menu is typically driven by the number of lines and choices provided daily. For example, a school with 6 serving lines may have a cycle menu of 1 to 2 weeks, whereas a school with 2 serving lines may cycle every 4 weeks. I will have much to say about recipes, bids, equipment and staff education…..</a:t>
            </a:r>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4</a:t>
            </a:fld>
            <a:endParaRPr lang="en-US"/>
          </a:p>
        </p:txBody>
      </p:sp>
    </p:spTree>
    <p:extLst>
      <p:ext uri="{BB962C8B-B14F-4D97-AF65-F5344CB8AC3E}">
        <p14:creationId xmlns:p14="http://schemas.microsoft.com/office/powerpoint/2010/main" val="277141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13</a:t>
            </a:fld>
            <a:endParaRPr lang="en-US"/>
          </a:p>
        </p:txBody>
      </p:sp>
    </p:spTree>
    <p:extLst>
      <p:ext uri="{BB962C8B-B14F-4D97-AF65-F5344CB8AC3E}">
        <p14:creationId xmlns:p14="http://schemas.microsoft.com/office/powerpoint/2010/main" val="1360544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Closed or coded dates are those dates used by the manufacturer to identify when a product was processed.  These dates are most likely to appear on shelf-stable products such as canned goods or dry, boxed products.  Dating</a:t>
            </a:r>
            <a:r>
              <a:rPr lang="en-US" baseline="0" dirty="0"/>
              <a:t> by manufacturers help them to rotate their stock in a timely manner and it locate their products if there were a food recall.  Canned foods are safe almost indefinitely as long as they have not been exposed to very low or very high temperatures and as long as the cans are not dented, rusted, or swollen.  The type of food also impacts how long it is of good quality.  For example, high acid foods such as canned tomatoes are of the best quality if kept for 12-18 months while low-acid foods such as canned meats and vegetables will be good for 2-5 years.  Now, we are not recommending that you keep foods for that long.  We encourage you to rotate your stock and turnover your inventory to ensure the best quality and safety.  But, it does point out to you that just because a can says “best if used by 12/2016” doesn’t mean that you automatically have to discard it then if it has not been used.</a:t>
            </a:r>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14</a:t>
            </a:fld>
            <a:endParaRPr lang="en-US"/>
          </a:p>
        </p:txBody>
      </p:sp>
    </p:spTree>
    <p:extLst>
      <p:ext uri="{BB962C8B-B14F-4D97-AF65-F5344CB8AC3E}">
        <p14:creationId xmlns:p14="http://schemas.microsoft.com/office/powerpoint/2010/main" val="3011346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chart published by</a:t>
            </a:r>
            <a:r>
              <a:rPr lang="en-US" baseline="0" dirty="0"/>
              <a:t> USDA Food Safety and Inspection Service that provides guidelines for the length of time that fresh or uncooked foods should be sored in the refrigerator before use.  There is quite a large range of times—from 1-2 days for poultry and ground meats to three to five weeks for eggs.  Depending on how often you receive deliveries and whether your purchase products fresh or frozen, you may need to adjust your menu to make sure that you use products within the recommended times.</a:t>
            </a:r>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15</a:t>
            </a:fld>
            <a:endParaRPr lang="en-US"/>
          </a:p>
        </p:txBody>
      </p:sp>
    </p:spTree>
    <p:extLst>
      <p:ext uri="{BB962C8B-B14F-4D97-AF65-F5344CB8AC3E}">
        <p14:creationId xmlns:p14="http://schemas.microsoft.com/office/powerpoint/2010/main" val="2204806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a:t>
            </a:r>
            <a:r>
              <a:rPr lang="en-US" baseline="0" dirty="0"/>
              <a:t> also provides recommended refrigerator storage times for processed foods.  Notice that these times are far longer than the times for the fresh or unprocessed foods.  Even though the times are longer, it is important to monitor your inventory and make sure that you use the oldest products first.  If you find that you have too much products in inventory, you may want to adjust your purchasing quantities.</a:t>
            </a:r>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16</a:t>
            </a:fld>
            <a:endParaRPr lang="en-US"/>
          </a:p>
        </p:txBody>
      </p:sp>
    </p:spTree>
    <p:extLst>
      <p:ext uri="{BB962C8B-B14F-4D97-AF65-F5344CB8AC3E}">
        <p14:creationId xmlns:p14="http://schemas.microsoft.com/office/powerpoint/2010/main" val="2236191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18</a:t>
            </a:fld>
            <a:endParaRPr lang="en-US"/>
          </a:p>
        </p:txBody>
      </p:sp>
    </p:spTree>
    <p:extLst>
      <p:ext uri="{BB962C8B-B14F-4D97-AF65-F5344CB8AC3E}">
        <p14:creationId xmlns:p14="http://schemas.microsoft.com/office/powerpoint/2010/main" val="2667348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19</a:t>
            </a:fld>
            <a:endParaRPr lang="en-US"/>
          </a:p>
        </p:txBody>
      </p:sp>
    </p:spTree>
    <p:extLst>
      <p:ext uri="{BB962C8B-B14F-4D97-AF65-F5344CB8AC3E}">
        <p14:creationId xmlns:p14="http://schemas.microsoft.com/office/powerpoint/2010/main" val="1757234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21</a:t>
            </a:fld>
            <a:endParaRPr lang="en-US"/>
          </a:p>
        </p:txBody>
      </p:sp>
    </p:spTree>
    <p:extLst>
      <p:ext uri="{BB962C8B-B14F-4D97-AF65-F5344CB8AC3E}">
        <p14:creationId xmlns:p14="http://schemas.microsoft.com/office/powerpoint/2010/main" val="237755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5</a:t>
            </a:fld>
            <a:endParaRPr lang="en-US"/>
          </a:p>
        </p:txBody>
      </p:sp>
    </p:spTree>
    <p:extLst>
      <p:ext uri="{BB962C8B-B14F-4D97-AF65-F5344CB8AC3E}">
        <p14:creationId xmlns:p14="http://schemas.microsoft.com/office/powerpoint/2010/main" val="108501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Kitchen management should be evaluated daily through continuous feedback. Managers often comment they love the job because it is never boring. </a:t>
            </a:r>
          </a:p>
        </p:txBody>
      </p:sp>
      <p:sp>
        <p:nvSpPr>
          <p:cNvPr id="4" name="Slide Number Placeholder 3"/>
          <p:cNvSpPr>
            <a:spLocks noGrp="1"/>
          </p:cNvSpPr>
          <p:nvPr>
            <p:ph type="sldNum" sz="quarter" idx="10"/>
          </p:nvPr>
        </p:nvSpPr>
        <p:spPr/>
        <p:txBody>
          <a:bodyPr/>
          <a:lstStyle/>
          <a:p>
            <a:fld id="{905CA4CB-1349-4393-BB21-55C3517C50B8}" type="slidenum">
              <a:rPr lang="en-US" smtClean="0"/>
              <a:t>6</a:t>
            </a:fld>
            <a:endParaRPr lang="en-US"/>
          </a:p>
        </p:txBody>
      </p:sp>
    </p:spTree>
    <p:extLst>
      <p:ext uri="{BB962C8B-B14F-4D97-AF65-F5344CB8AC3E}">
        <p14:creationId xmlns:p14="http://schemas.microsoft.com/office/powerpoint/2010/main" val="979003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storage is an important</a:t>
            </a:r>
            <a:r>
              <a:rPr lang="en-US" baseline="0" dirty="0" smtClean="0"/>
              <a:t> part of good kitchen management.  There are three main goals related to food storage.  The first goal is to maintain food quality.  We want to serve the best quality food possible, and we know that some products lose quality over time.  Think about lettuce.  When it is fresh and green, it is great to eat.  When it becomes brown and limp—not so much!  The second goal of food storage is to ensure the safety of the food served.  </a:t>
            </a:r>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7</a:t>
            </a:fld>
            <a:endParaRPr lang="en-US"/>
          </a:p>
        </p:txBody>
      </p:sp>
    </p:spTree>
    <p:extLst>
      <p:ext uri="{BB962C8B-B14F-4D97-AF65-F5344CB8AC3E}">
        <p14:creationId xmlns:p14="http://schemas.microsoft.com/office/powerpoint/2010/main" val="494647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8</a:t>
            </a:fld>
            <a:endParaRPr lang="en-US"/>
          </a:p>
        </p:txBody>
      </p:sp>
    </p:spTree>
    <p:extLst>
      <p:ext uri="{BB962C8B-B14F-4D97-AF65-F5344CB8AC3E}">
        <p14:creationId xmlns:p14="http://schemas.microsoft.com/office/powerpoint/2010/main" val="42566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9</a:t>
            </a:fld>
            <a:endParaRPr lang="en-US"/>
          </a:p>
        </p:txBody>
      </p:sp>
    </p:spTree>
    <p:extLst>
      <p:ext uri="{BB962C8B-B14F-4D97-AF65-F5344CB8AC3E}">
        <p14:creationId xmlns:p14="http://schemas.microsoft.com/office/powerpoint/2010/main" val="17336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dates used on foods can be very confusing.  There are sell by dates,</a:t>
            </a:r>
            <a:r>
              <a:rPr lang="en-US" baseline="0" dirty="0"/>
              <a:t> best if used by dates, use-by dates, and closed or coded dates.  It is challenging to sort out the meaning of these dates, especially when food seems to be fine past those dates.  There is no uniform system of dating foods in the U.S. and requirements for specific foods can vary by state.   And, it can create a lot of food waste and increased costs if we automatically toss out food when one of those dates is near or slightly passed.   Further, for time/temperature control for safety foods, the date when the product is good often depends on how well the cold chain was managed.  You might open a product that is well within the dates that it is supposed to be good and find that it is spoiled.  That is an indication that it was temperature abused.  So, let’s talk about what each of these terms means so that you can make better decisions about when to use food.</a:t>
            </a:r>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10</a:t>
            </a:fld>
            <a:endParaRPr lang="en-US"/>
          </a:p>
        </p:txBody>
      </p:sp>
    </p:spTree>
    <p:extLst>
      <p:ext uri="{BB962C8B-B14F-4D97-AF65-F5344CB8AC3E}">
        <p14:creationId xmlns:p14="http://schemas.microsoft.com/office/powerpoint/2010/main" val="3960403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humor.</a:t>
            </a:r>
          </a:p>
        </p:txBody>
      </p:sp>
      <p:sp>
        <p:nvSpPr>
          <p:cNvPr id="4" name="Slide Number Placeholder 3"/>
          <p:cNvSpPr>
            <a:spLocks noGrp="1"/>
          </p:cNvSpPr>
          <p:nvPr>
            <p:ph type="sldNum" sz="quarter" idx="10"/>
          </p:nvPr>
        </p:nvSpPr>
        <p:spPr/>
        <p:txBody>
          <a:bodyPr/>
          <a:lstStyle/>
          <a:p>
            <a:fld id="{905CA4CB-1349-4393-BB21-55C3517C50B8}" type="slidenum">
              <a:rPr lang="en-US" smtClean="0"/>
              <a:t>11</a:t>
            </a:fld>
            <a:endParaRPr lang="en-US"/>
          </a:p>
        </p:txBody>
      </p:sp>
    </p:spTree>
    <p:extLst>
      <p:ext uri="{BB962C8B-B14F-4D97-AF65-F5344CB8AC3E}">
        <p14:creationId xmlns:p14="http://schemas.microsoft.com/office/powerpoint/2010/main" val="259868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5CA4CB-1349-4393-BB21-55C3517C50B8}" type="slidenum">
              <a:rPr lang="en-US" smtClean="0"/>
              <a:t>12</a:t>
            </a:fld>
            <a:endParaRPr lang="en-US"/>
          </a:p>
        </p:txBody>
      </p:sp>
    </p:spTree>
    <p:extLst>
      <p:ext uri="{BB962C8B-B14F-4D97-AF65-F5344CB8AC3E}">
        <p14:creationId xmlns:p14="http://schemas.microsoft.com/office/powerpoint/2010/main" val="3040700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2125458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1126085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44572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80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92079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2138577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106422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273427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2731276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2031926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404415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B368D88-E01E-564A-8A6C-D24598EEFB17}" type="datetimeFigureOut">
              <a:rPr lang="en-US" smtClean="0"/>
              <a:t>9/12/2016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C673CC3-CAB1-5347-9AAC-54BA055741AE}" type="slidenum">
              <a:rPr lang="en-US" smtClean="0"/>
              <a:t>‹#›</a:t>
            </a:fld>
            <a:endParaRPr lang="en-US"/>
          </a:p>
        </p:txBody>
      </p:sp>
    </p:spTree>
    <p:extLst>
      <p:ext uri="{BB962C8B-B14F-4D97-AF65-F5344CB8AC3E}">
        <p14:creationId xmlns:p14="http://schemas.microsoft.com/office/powerpoint/2010/main" val="3630127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11928" y="274638"/>
            <a:ext cx="5774871" cy="414791"/>
          </a:xfrm>
          <a:prstGeom prst="rect">
            <a:avLst/>
          </a:prstGeom>
          <a:noFill/>
          <a:ln>
            <a:noFill/>
          </a:ln>
        </p:spPr>
        <p:txBody>
          <a:bodyPr vert="horz" lIns="91440" tIns="45720" rIns="91440" bIns="45720" rtlCol="0" anchor="ctr">
            <a:noAutofit/>
          </a:bodyPr>
          <a:lstStyle/>
          <a:p>
            <a:r>
              <a:rPr lang="en-US" dirty="0"/>
              <a:t>ADD TITLE HERE</a:t>
            </a:r>
          </a:p>
        </p:txBody>
      </p:sp>
      <p:sp>
        <p:nvSpPr>
          <p:cNvPr id="3" name="Text Placeholder 2"/>
          <p:cNvSpPr>
            <a:spLocks noGrp="1"/>
          </p:cNvSpPr>
          <p:nvPr>
            <p:ph type="body" idx="1"/>
          </p:nvPr>
        </p:nvSpPr>
        <p:spPr>
          <a:xfrm>
            <a:off x="457200" y="1732643"/>
            <a:ext cx="8229600" cy="42907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SafeBites template R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71180"/>
          </a:xfrm>
          <a:prstGeom prst="rect">
            <a:avLst/>
          </a:prstGeom>
        </p:spPr>
      </p:pic>
    </p:spTree>
    <p:extLst>
      <p:ext uri="{BB962C8B-B14F-4D97-AF65-F5344CB8AC3E}">
        <p14:creationId xmlns:p14="http://schemas.microsoft.com/office/powerpoint/2010/main" val="2167590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400" b="0" i="0" kern="1200" baseline="0">
          <a:ln>
            <a:noFill/>
          </a:ln>
          <a:solidFill>
            <a:schemeClr val="bg1"/>
          </a:solidFill>
          <a:latin typeface="Trebuchet MS Bold"/>
          <a:ea typeface="+mj-ea"/>
          <a:cs typeface="Trebuchet MS 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C:\Users\jmishork\Documents\3. FoodHandler\SafeBites\SafeBites 2014\Pictures and Bios\SafeBites logo 300 F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3846"/>
            <a:ext cx="8382000" cy="37193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823272"/>
            <a:ext cx="8229600" cy="1143000"/>
          </a:xfrm>
        </p:spPr>
        <p:txBody>
          <a:bodyPr>
            <a:normAutofit/>
          </a:bodyPr>
          <a:lstStyle/>
          <a:p>
            <a:pPr algn="l"/>
            <a:r>
              <a:rPr lang="en-US" sz="6000" dirty="0">
                <a:solidFill>
                  <a:srgbClr val="002060"/>
                </a:solidFill>
                <a:latin typeface="Futura PT Book" pitchFamily="34" charset="0"/>
              </a:rPr>
              <a:t>Welcome to</a:t>
            </a:r>
          </a:p>
        </p:txBody>
      </p:sp>
      <p:sp>
        <p:nvSpPr>
          <p:cNvPr id="4" name="Title 1"/>
          <p:cNvSpPr txBox="1">
            <a:spLocks/>
          </p:cNvSpPr>
          <p:nvPr/>
        </p:nvSpPr>
        <p:spPr>
          <a:xfrm>
            <a:off x="4038600" y="4051446"/>
            <a:ext cx="4800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rgbClr val="002060"/>
                </a:solidFill>
                <a:latin typeface="Futura PT Book" pitchFamily="34" charset="0"/>
              </a:rPr>
              <a:t>We will begin shortly</a:t>
            </a:r>
          </a:p>
        </p:txBody>
      </p:sp>
      <p:sp>
        <p:nvSpPr>
          <p:cNvPr id="5" name="AutoShape 4" descr="https://scotthsmith.com/projects/social-icons/light/IconGrid.svg?v1.11"/>
          <p:cNvSpPr>
            <a:spLocks noChangeAspect="1" noChangeArrowheads="1"/>
          </p:cNvSpPr>
          <p:nvPr/>
        </p:nvSpPr>
        <p:spPr bwMode="auto">
          <a:xfrm>
            <a:off x="155575" y="-2506663"/>
            <a:ext cx="6000750" cy="522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scotthsmith.com/projects/social-icons/light/IconGrid.svg?v1.11"/>
          <p:cNvSpPr>
            <a:spLocks noChangeAspect="1" noChangeArrowheads="1"/>
          </p:cNvSpPr>
          <p:nvPr/>
        </p:nvSpPr>
        <p:spPr bwMode="auto">
          <a:xfrm>
            <a:off x="307975" y="-2354263"/>
            <a:ext cx="6000750" cy="522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https://scotthsmith.com/projects/social-icons/light/IconGrid.svg?v1.11"/>
          <p:cNvSpPr>
            <a:spLocks noChangeAspect="1" noChangeArrowheads="1"/>
          </p:cNvSpPr>
          <p:nvPr/>
        </p:nvSpPr>
        <p:spPr bwMode="auto">
          <a:xfrm>
            <a:off x="460375" y="-2201863"/>
            <a:ext cx="6000750" cy="522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https://scotthsmith.com/projects/social-icons/light/IconGrid.svg?v1.11"/>
          <p:cNvSpPr>
            <a:spLocks noChangeAspect="1" noChangeArrowheads="1"/>
          </p:cNvSpPr>
          <p:nvPr/>
        </p:nvSpPr>
        <p:spPr bwMode="auto">
          <a:xfrm>
            <a:off x="612775" y="-2049463"/>
            <a:ext cx="6000750" cy="5229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7278000" y="6147996"/>
            <a:ext cx="1485000" cy="515140"/>
            <a:chOff x="6858113" y="6009296"/>
            <a:chExt cx="1904887" cy="660797"/>
          </a:xfrm>
        </p:grpSpPr>
        <p:pic>
          <p:nvPicPr>
            <p:cNvPr id="1036" name="Picture 12" descr="http://wegraphics.net/wp-content/uploads/2013/11/cool-slide1.jpg"/>
            <p:cNvPicPr>
              <a:picLocks noChangeAspect="1" noChangeArrowheads="1"/>
            </p:cNvPicPr>
            <p:nvPr/>
          </p:nvPicPr>
          <p:blipFill rotWithShape="1">
            <a:blip r:embed="rId3">
              <a:extLst>
                <a:ext uri="{28A0092B-C50C-407E-A947-70E740481C1C}">
                  <a14:useLocalDpi xmlns:a14="http://schemas.microsoft.com/office/drawing/2010/main" val="0"/>
                </a:ext>
              </a:extLst>
            </a:blip>
            <a:srcRect l="34202" t="33900" r="56517" b="51934"/>
            <a:stretch/>
          </p:blipFill>
          <p:spPr bwMode="auto">
            <a:xfrm>
              <a:off x="6858113" y="6029870"/>
              <a:ext cx="640223" cy="6402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wegraphics.net/wp-content/uploads/2013/11/cool-slide1.jpg"/>
            <p:cNvPicPr>
              <a:picLocks noChangeAspect="1" noChangeArrowheads="1"/>
            </p:cNvPicPr>
            <p:nvPr/>
          </p:nvPicPr>
          <p:blipFill rotWithShape="1">
            <a:blip r:embed="rId3">
              <a:extLst>
                <a:ext uri="{28A0092B-C50C-407E-A947-70E740481C1C}">
                  <a14:useLocalDpi xmlns:a14="http://schemas.microsoft.com/office/drawing/2010/main" val="0"/>
                </a:ext>
              </a:extLst>
            </a:blip>
            <a:srcRect l="44483" t="50000" r="45818" b="36630"/>
            <a:stretch/>
          </p:blipFill>
          <p:spPr bwMode="auto">
            <a:xfrm>
              <a:off x="7498336" y="6040849"/>
              <a:ext cx="661782" cy="5976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wegraphics.net/wp-content/uploads/2013/11/cool-slide1.jpg"/>
            <p:cNvPicPr>
              <a:picLocks noChangeAspect="1" noChangeArrowheads="1"/>
            </p:cNvPicPr>
            <p:nvPr/>
          </p:nvPicPr>
          <p:blipFill rotWithShape="1">
            <a:blip r:embed="rId3">
              <a:extLst>
                <a:ext uri="{28A0092B-C50C-407E-A947-70E740481C1C}">
                  <a14:useLocalDpi xmlns:a14="http://schemas.microsoft.com/office/drawing/2010/main" val="0"/>
                </a:ext>
              </a:extLst>
            </a:blip>
            <a:srcRect l="54032" t="33586" r="36077" b="51540"/>
            <a:stretch/>
          </p:blipFill>
          <p:spPr bwMode="auto">
            <a:xfrm>
              <a:off x="8092334" y="6009296"/>
              <a:ext cx="670666" cy="66079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7" name="Picture 13" descr="C:\Users\jmishork\Documents\3. FoodHandler\Branding\FoodHand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681" y="6037334"/>
            <a:ext cx="2004637" cy="53314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307975" y="6219342"/>
            <a:ext cx="3503737" cy="5331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spc="-150" dirty="0">
                <a:solidFill>
                  <a:srgbClr val="999B9E"/>
                </a:solidFill>
                <a:latin typeface="Futura PT Book" pitchFamily="34" charset="0"/>
              </a:rPr>
              <a:t>www.foodhandler.com</a:t>
            </a:r>
          </a:p>
        </p:txBody>
      </p:sp>
    </p:spTree>
    <p:extLst>
      <p:ext uri="{BB962C8B-B14F-4D97-AF65-F5344CB8AC3E}">
        <p14:creationId xmlns:p14="http://schemas.microsoft.com/office/powerpoint/2010/main" val="2223360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Dates</a:t>
            </a:r>
          </a:p>
        </p:txBody>
      </p:sp>
      <p:sp>
        <p:nvSpPr>
          <p:cNvPr id="3" name="Content Placeholder 2"/>
          <p:cNvSpPr>
            <a:spLocks noGrp="1"/>
          </p:cNvSpPr>
          <p:nvPr>
            <p:ph idx="1"/>
          </p:nvPr>
        </p:nvSpPr>
        <p:spPr/>
        <p:txBody>
          <a:bodyPr/>
          <a:lstStyle/>
          <a:p>
            <a:r>
              <a:rPr lang="en-US" dirty="0"/>
              <a:t>Sell by Date</a:t>
            </a:r>
          </a:p>
          <a:p>
            <a:r>
              <a:rPr lang="en-US" dirty="0"/>
              <a:t>Best if used by Date</a:t>
            </a:r>
          </a:p>
          <a:p>
            <a:r>
              <a:rPr lang="en-US" dirty="0"/>
              <a:t>Use-By Date</a:t>
            </a:r>
          </a:p>
          <a:p>
            <a:r>
              <a:rPr lang="en-US" dirty="0"/>
              <a:t>Closed or Coded Dates</a:t>
            </a:r>
          </a:p>
        </p:txBody>
      </p:sp>
    </p:spTree>
    <p:extLst>
      <p:ext uri="{BB962C8B-B14F-4D97-AF65-F5344CB8AC3E}">
        <p14:creationId xmlns:p14="http://schemas.microsoft.com/office/powerpoint/2010/main" val="225890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Dates</a:t>
            </a:r>
          </a:p>
        </p:txBody>
      </p:sp>
      <p:sp>
        <p:nvSpPr>
          <p:cNvPr id="3" name="Content Placeholder 2"/>
          <p:cNvSpPr>
            <a:spLocks noGrp="1"/>
          </p:cNvSpPr>
          <p:nvPr>
            <p:ph idx="1"/>
          </p:nvPr>
        </p:nvSpPr>
        <p:spPr/>
        <p:txBody>
          <a:bodyPr/>
          <a:lstStyle/>
          <a:p>
            <a:r>
              <a:rPr lang="en-US" dirty="0"/>
              <a:t>Sell-By Date—this is the date that guides stores or distributors on how long to display or sell the product.</a:t>
            </a:r>
          </a:p>
        </p:txBody>
      </p:sp>
      <p:pic>
        <p:nvPicPr>
          <p:cNvPr id="4" name="Picture 3" descr="The Shelf Life Jargon: What are all these numbers on my food?"/>
          <p:cNvPicPr>
            <a:picLocks noChangeAspect="1"/>
          </p:cNvPicPr>
          <p:nvPr/>
        </p:nvPicPr>
        <p:blipFill rotWithShape="1">
          <a:blip r:embed="rId3"/>
          <a:srcRect b="16522"/>
          <a:stretch/>
        </p:blipFill>
        <p:spPr>
          <a:xfrm>
            <a:off x="2644299" y="3672199"/>
            <a:ext cx="3878002" cy="2472123"/>
          </a:xfrm>
          <a:prstGeom prst="rect">
            <a:avLst/>
          </a:prstGeom>
        </p:spPr>
      </p:pic>
    </p:spTree>
    <p:extLst>
      <p:ext uri="{BB962C8B-B14F-4D97-AF65-F5344CB8AC3E}">
        <p14:creationId xmlns:p14="http://schemas.microsoft.com/office/powerpoint/2010/main" val="1857637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Dates</a:t>
            </a:r>
          </a:p>
        </p:txBody>
      </p:sp>
      <p:sp>
        <p:nvSpPr>
          <p:cNvPr id="3" name="Content Placeholder 2"/>
          <p:cNvSpPr>
            <a:spLocks noGrp="1"/>
          </p:cNvSpPr>
          <p:nvPr>
            <p:ph idx="1"/>
          </p:nvPr>
        </p:nvSpPr>
        <p:spPr/>
        <p:txBody>
          <a:bodyPr/>
          <a:lstStyle/>
          <a:p>
            <a:r>
              <a:rPr lang="en-US" dirty="0"/>
              <a:t>Best if used by—this is the date recommended for the best quality and flavor for a product.  It is NOT a purchase or food safety date.</a:t>
            </a:r>
          </a:p>
        </p:txBody>
      </p:sp>
      <p:pic>
        <p:nvPicPr>
          <p:cNvPr id="4" name="Picture 3"/>
          <p:cNvPicPr>
            <a:picLocks noChangeAspect="1"/>
          </p:cNvPicPr>
          <p:nvPr/>
        </p:nvPicPr>
        <p:blipFill>
          <a:blip r:embed="rId3"/>
          <a:stretch>
            <a:fillRect/>
          </a:stretch>
        </p:blipFill>
        <p:spPr>
          <a:xfrm rot="5400000">
            <a:off x="2988528" y="3681297"/>
            <a:ext cx="2955072" cy="2216304"/>
          </a:xfrm>
          <a:prstGeom prst="rect">
            <a:avLst/>
          </a:prstGeom>
        </p:spPr>
      </p:pic>
    </p:spTree>
    <p:extLst>
      <p:ext uri="{BB962C8B-B14F-4D97-AF65-F5344CB8AC3E}">
        <p14:creationId xmlns:p14="http://schemas.microsoft.com/office/powerpoint/2010/main" val="158721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Food Dates</a:t>
            </a:r>
            <a:br>
              <a:rPr lang="en-US" dirty="0"/>
            </a:br>
            <a:endParaRPr lang="en-US" dirty="0"/>
          </a:p>
        </p:txBody>
      </p:sp>
      <p:sp>
        <p:nvSpPr>
          <p:cNvPr id="3" name="Content Placeholder 2"/>
          <p:cNvSpPr>
            <a:spLocks noGrp="1"/>
          </p:cNvSpPr>
          <p:nvPr>
            <p:ph idx="1"/>
          </p:nvPr>
        </p:nvSpPr>
        <p:spPr/>
        <p:txBody>
          <a:bodyPr/>
          <a:lstStyle/>
          <a:p>
            <a:r>
              <a:rPr lang="en-US" dirty="0"/>
              <a:t>Use-by date—this is the last date recommended for use of a product at its peak quality.  This date is determined by the manufacturer.</a:t>
            </a:r>
          </a:p>
        </p:txBody>
      </p:sp>
      <p:pic>
        <p:nvPicPr>
          <p:cNvPr id="4" name="Picture 3"/>
          <p:cNvPicPr>
            <a:picLocks noChangeAspect="1"/>
          </p:cNvPicPr>
          <p:nvPr/>
        </p:nvPicPr>
        <p:blipFill>
          <a:blip r:embed="rId3"/>
          <a:stretch>
            <a:fillRect/>
          </a:stretch>
        </p:blipFill>
        <p:spPr>
          <a:xfrm>
            <a:off x="5039533" y="3802566"/>
            <a:ext cx="3524602" cy="2345318"/>
          </a:xfrm>
          <a:prstGeom prst="rect">
            <a:avLst/>
          </a:prstGeom>
        </p:spPr>
      </p:pic>
    </p:spTree>
    <p:extLst>
      <p:ext uri="{BB962C8B-B14F-4D97-AF65-F5344CB8AC3E}">
        <p14:creationId xmlns:p14="http://schemas.microsoft.com/office/powerpoint/2010/main" val="1493303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Dates</a:t>
            </a:r>
          </a:p>
        </p:txBody>
      </p:sp>
      <p:sp>
        <p:nvSpPr>
          <p:cNvPr id="3" name="Content Placeholder 2"/>
          <p:cNvSpPr>
            <a:spLocks noGrp="1"/>
          </p:cNvSpPr>
          <p:nvPr>
            <p:ph idx="1"/>
          </p:nvPr>
        </p:nvSpPr>
        <p:spPr/>
        <p:txBody>
          <a:bodyPr/>
          <a:lstStyle/>
          <a:p>
            <a:r>
              <a:rPr lang="en-US" dirty="0"/>
              <a:t>Closed or coded dates—these are packing numbers used by the manufacturer.</a:t>
            </a:r>
          </a:p>
        </p:txBody>
      </p:sp>
      <p:pic>
        <p:nvPicPr>
          <p:cNvPr id="4" name="Picture 3"/>
          <p:cNvPicPr>
            <a:picLocks noChangeAspect="1"/>
          </p:cNvPicPr>
          <p:nvPr/>
        </p:nvPicPr>
        <p:blipFill rotWithShape="1">
          <a:blip r:embed="rId3"/>
          <a:srcRect t="32592"/>
          <a:stretch/>
        </p:blipFill>
        <p:spPr>
          <a:xfrm>
            <a:off x="2450680" y="3256156"/>
            <a:ext cx="4242640" cy="2144915"/>
          </a:xfrm>
          <a:prstGeom prst="rect">
            <a:avLst/>
          </a:prstGeom>
        </p:spPr>
      </p:pic>
    </p:spTree>
    <p:extLst>
      <p:ext uri="{BB962C8B-B14F-4D97-AF65-F5344CB8AC3E}">
        <p14:creationId xmlns:p14="http://schemas.microsoft.com/office/powerpoint/2010/main" val="4086800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Times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20260396"/>
              </p:ext>
            </p:extLst>
          </p:nvPr>
        </p:nvGraphicFramePr>
        <p:xfrm>
          <a:off x="928048" y="1583140"/>
          <a:ext cx="7438029" cy="4346014"/>
        </p:xfrm>
        <a:graphic>
          <a:graphicData uri="http://schemas.openxmlformats.org/drawingml/2006/table">
            <a:tbl>
              <a:tblPr/>
              <a:tblGrid>
                <a:gridCol w="3945553">
                  <a:extLst>
                    <a:ext uri="{9D8B030D-6E8A-4147-A177-3AD203B41FA5}">
                      <a16:colId xmlns:a16="http://schemas.microsoft.com/office/drawing/2014/main" xmlns="" val="20000"/>
                    </a:ext>
                  </a:extLst>
                </a:gridCol>
                <a:gridCol w="3492476">
                  <a:extLst>
                    <a:ext uri="{9D8B030D-6E8A-4147-A177-3AD203B41FA5}">
                      <a16:colId xmlns:a16="http://schemas.microsoft.com/office/drawing/2014/main" xmlns="" val="20001"/>
                    </a:ext>
                  </a:extLst>
                </a:gridCol>
              </a:tblGrid>
              <a:tr h="387388">
                <a:tc>
                  <a:txBody>
                    <a:bodyPr/>
                    <a:lstStyle/>
                    <a:p>
                      <a:endParaRPr lang="en-US" dirty="0"/>
                    </a:p>
                  </a:txBody>
                  <a:tcPr marL="0" marR="0" marT="0" marB="0" anchor="ctr">
                    <a:lnL>
                      <a:noFill/>
                    </a:lnL>
                    <a:lnR>
                      <a:noFill/>
                    </a:lnR>
                    <a:lnT>
                      <a:noFill/>
                    </a:lnT>
                    <a:lnB w="9525" cap="flat" cmpd="sng" algn="ctr">
                      <a:solidFill>
                        <a:srgbClr val="AAAAFF"/>
                      </a:solidFill>
                      <a:prstDash val="solid"/>
                      <a:round/>
                      <a:headEnd type="none" w="med" len="med"/>
                      <a:tailEnd type="none" w="med" len="med"/>
                    </a:lnB>
                    <a:solidFill>
                      <a:srgbClr val="FFFFFF"/>
                    </a:solidFill>
                  </a:tcPr>
                </a:tc>
                <a:tc>
                  <a:txBody>
                    <a:bodyPr/>
                    <a:lstStyle/>
                    <a:p>
                      <a:endParaRPr lang="en-US" dirty="0"/>
                    </a:p>
                  </a:txBody>
                  <a:tcPr>
                    <a:lnL>
                      <a:noFill/>
                    </a:lnL>
                    <a:lnB w="9525" cap="flat" cmpd="sng" algn="ctr">
                      <a:solidFill>
                        <a:srgbClr val="AAAAFF"/>
                      </a:solidFill>
                      <a:prstDash val="solid"/>
                      <a:round/>
                      <a:headEnd type="none" w="med" len="med"/>
                      <a:tailEnd type="none" w="med" len="med"/>
                    </a:lnB>
                  </a:tcPr>
                </a:tc>
                <a:extLst>
                  <a:ext uri="{0D108BD9-81ED-4DB2-BD59-A6C34878D82A}">
                    <a16:rowId xmlns:a16="http://schemas.microsoft.com/office/drawing/2014/main" xmlns="" val="10000"/>
                  </a:ext>
                </a:extLst>
              </a:tr>
              <a:tr h="310718">
                <a:tc gridSpan="2">
                  <a:txBody>
                    <a:bodyPr/>
                    <a:lstStyle/>
                    <a:p>
                      <a:pPr algn="ctr" rtl="0" fontAlgn="ctr"/>
                      <a:r>
                        <a:rPr lang="en-US" b="1" dirty="0">
                          <a:solidFill>
                            <a:srgbClr val="114477"/>
                          </a:solidFill>
                          <a:effectLst/>
                        </a:rPr>
                        <a:t>Refrigerator Storage of Fresh or Uncooked Products</a:t>
                      </a:r>
                      <a:endParaRPr lang="en-US" dirty="0">
                        <a:solidFill>
                          <a:srgbClr val="114477"/>
                        </a:solidFill>
                        <a:effectLst/>
                      </a:endParaRP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6EEEE"/>
                    </a:solidFill>
                  </a:tcPr>
                </a:tc>
                <a:tc hMerge="1">
                  <a:txBody>
                    <a:bodyPr/>
                    <a:lstStyle/>
                    <a:p>
                      <a:endParaRPr lang="en-US"/>
                    </a:p>
                  </a:txBody>
                  <a:tcPr/>
                </a:tc>
                <a:extLst>
                  <a:ext uri="{0D108BD9-81ED-4DB2-BD59-A6C34878D82A}">
                    <a16:rowId xmlns:a16="http://schemas.microsoft.com/office/drawing/2014/main" xmlns="" val="10001"/>
                  </a:ext>
                </a:extLst>
              </a:tr>
              <a:tr h="310718">
                <a:tc>
                  <a:txBody>
                    <a:bodyPr/>
                    <a:lstStyle/>
                    <a:p>
                      <a:pPr algn="ctr" rtl="0" fontAlgn="ctr"/>
                      <a:r>
                        <a:rPr lang="en-US" b="1">
                          <a:solidFill>
                            <a:srgbClr val="114477"/>
                          </a:solidFill>
                          <a:effectLst/>
                        </a:rPr>
                        <a:t>Product</a:t>
                      </a:r>
                      <a:endParaRPr lang="en-US">
                        <a:solidFill>
                          <a:srgbClr val="114477"/>
                        </a:solidFill>
                        <a:effectLst/>
                      </a:endParaRP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6EEEE"/>
                    </a:solidFill>
                  </a:tcPr>
                </a:tc>
                <a:tc>
                  <a:txBody>
                    <a:bodyPr/>
                    <a:lstStyle/>
                    <a:p>
                      <a:pPr algn="ctr" rtl="0" fontAlgn="ctr"/>
                      <a:r>
                        <a:rPr lang="en-US" b="1">
                          <a:solidFill>
                            <a:srgbClr val="114477"/>
                          </a:solidFill>
                          <a:effectLst/>
                        </a:rPr>
                        <a:t>Storage Times After Purchase</a:t>
                      </a:r>
                      <a:endParaRPr lang="en-US">
                        <a:solidFill>
                          <a:srgbClr val="114477"/>
                        </a:solidFill>
                        <a:effectLst/>
                      </a:endParaRP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6EEEE"/>
                    </a:solidFill>
                  </a:tcPr>
                </a:tc>
                <a:extLst>
                  <a:ext uri="{0D108BD9-81ED-4DB2-BD59-A6C34878D82A}">
                    <a16:rowId xmlns:a16="http://schemas.microsoft.com/office/drawing/2014/main" xmlns="" val="10002"/>
                  </a:ext>
                </a:extLst>
              </a:tr>
              <a:tr h="310718">
                <a:tc>
                  <a:txBody>
                    <a:bodyPr/>
                    <a:lstStyle/>
                    <a:p>
                      <a:pPr rtl="0"/>
                      <a:r>
                        <a:rPr lang="en-US">
                          <a:solidFill>
                            <a:srgbClr val="000000"/>
                          </a:solidFill>
                          <a:effectLst/>
                        </a:rPr>
                        <a:t>Poultry</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tc>
                  <a:txBody>
                    <a:bodyPr/>
                    <a:lstStyle/>
                    <a:p>
                      <a:pPr rtl="0"/>
                      <a:r>
                        <a:rPr lang="en-US">
                          <a:solidFill>
                            <a:srgbClr val="000000"/>
                          </a:solidFill>
                          <a:effectLst/>
                        </a:rPr>
                        <a:t>1 or 2 days</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extLst>
                  <a:ext uri="{0D108BD9-81ED-4DB2-BD59-A6C34878D82A}">
                    <a16:rowId xmlns:a16="http://schemas.microsoft.com/office/drawing/2014/main" xmlns="" val="10003"/>
                  </a:ext>
                </a:extLst>
              </a:tr>
              <a:tr h="310718">
                <a:tc>
                  <a:txBody>
                    <a:bodyPr/>
                    <a:lstStyle/>
                    <a:p>
                      <a:pPr rtl="0"/>
                      <a:r>
                        <a:rPr lang="en-US">
                          <a:solidFill>
                            <a:srgbClr val="000000"/>
                          </a:solidFill>
                          <a:effectLst/>
                        </a:rPr>
                        <a:t>Beef, Veal, Pork and Lamb</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tc>
                  <a:txBody>
                    <a:bodyPr/>
                    <a:lstStyle/>
                    <a:p>
                      <a:pPr rtl="0"/>
                      <a:r>
                        <a:rPr lang="en-US">
                          <a:solidFill>
                            <a:srgbClr val="000000"/>
                          </a:solidFill>
                          <a:effectLst/>
                        </a:rPr>
                        <a:t>3 to 5 days</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extLst>
                  <a:ext uri="{0D108BD9-81ED-4DB2-BD59-A6C34878D82A}">
                    <a16:rowId xmlns:a16="http://schemas.microsoft.com/office/drawing/2014/main" xmlns="" val="10004"/>
                  </a:ext>
                </a:extLst>
              </a:tr>
              <a:tr h="601259">
                <a:tc>
                  <a:txBody>
                    <a:bodyPr/>
                    <a:lstStyle/>
                    <a:p>
                      <a:pPr rtl="0"/>
                      <a:r>
                        <a:rPr lang="en-US">
                          <a:solidFill>
                            <a:srgbClr val="000000"/>
                          </a:solidFill>
                          <a:effectLst/>
                        </a:rPr>
                        <a:t>Ground Meat and Ground Poultry</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tc>
                  <a:txBody>
                    <a:bodyPr/>
                    <a:lstStyle/>
                    <a:p>
                      <a:pPr rtl="0"/>
                      <a:r>
                        <a:rPr lang="en-US">
                          <a:solidFill>
                            <a:srgbClr val="000000"/>
                          </a:solidFill>
                          <a:effectLst/>
                        </a:rPr>
                        <a:t>1 or 2 days</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extLst>
                  <a:ext uri="{0D108BD9-81ED-4DB2-BD59-A6C34878D82A}">
                    <a16:rowId xmlns:a16="http://schemas.microsoft.com/office/drawing/2014/main" xmlns="" val="10005"/>
                  </a:ext>
                </a:extLst>
              </a:tr>
              <a:tr h="891800">
                <a:tc>
                  <a:txBody>
                    <a:bodyPr/>
                    <a:lstStyle/>
                    <a:p>
                      <a:pPr rtl="0"/>
                      <a:r>
                        <a:rPr lang="en-US" dirty="0">
                          <a:solidFill>
                            <a:srgbClr val="000000"/>
                          </a:solidFill>
                          <a:effectLst/>
                        </a:rPr>
                        <a:t>Fresh Variety Meats (such</a:t>
                      </a:r>
                      <a:r>
                        <a:rPr lang="en-US" baseline="0" dirty="0">
                          <a:solidFill>
                            <a:srgbClr val="000000"/>
                          </a:solidFill>
                          <a:effectLst/>
                        </a:rPr>
                        <a:t> as liver)</a:t>
                      </a:r>
                      <a:endParaRPr lang="en-US" dirty="0">
                        <a:solidFill>
                          <a:srgbClr val="000000"/>
                        </a:solidFill>
                        <a:effectLst/>
                      </a:endParaRP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tc>
                  <a:txBody>
                    <a:bodyPr/>
                    <a:lstStyle/>
                    <a:p>
                      <a:pPr rtl="0"/>
                      <a:r>
                        <a:rPr lang="en-US">
                          <a:solidFill>
                            <a:srgbClr val="000000"/>
                          </a:solidFill>
                          <a:effectLst/>
                        </a:rPr>
                        <a:t>1 or 2 days</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extLst>
                  <a:ext uri="{0D108BD9-81ED-4DB2-BD59-A6C34878D82A}">
                    <a16:rowId xmlns:a16="http://schemas.microsoft.com/office/drawing/2014/main" xmlns="" val="10006"/>
                  </a:ext>
                </a:extLst>
              </a:tr>
              <a:tr h="310718">
                <a:tc>
                  <a:txBody>
                    <a:bodyPr/>
                    <a:lstStyle/>
                    <a:p>
                      <a:pPr rtl="0"/>
                      <a:r>
                        <a:rPr lang="en-US">
                          <a:solidFill>
                            <a:srgbClr val="000000"/>
                          </a:solidFill>
                          <a:effectLst/>
                        </a:rPr>
                        <a:t>Cured Ham, Cook-Before-Eating</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tc>
                  <a:txBody>
                    <a:bodyPr/>
                    <a:lstStyle/>
                    <a:p>
                      <a:pPr rtl="0"/>
                      <a:r>
                        <a:rPr lang="en-US">
                          <a:solidFill>
                            <a:srgbClr val="000000"/>
                          </a:solidFill>
                          <a:effectLst/>
                        </a:rPr>
                        <a:t>5 to 7 days</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extLst>
                  <a:ext uri="{0D108BD9-81ED-4DB2-BD59-A6C34878D82A}">
                    <a16:rowId xmlns:a16="http://schemas.microsoft.com/office/drawing/2014/main" xmlns="" val="10007"/>
                  </a:ext>
                </a:extLst>
              </a:tr>
              <a:tr h="601259">
                <a:tc>
                  <a:txBody>
                    <a:bodyPr/>
                    <a:lstStyle/>
                    <a:p>
                      <a:pPr rtl="0"/>
                      <a:r>
                        <a:rPr lang="en-US">
                          <a:solidFill>
                            <a:srgbClr val="000000"/>
                          </a:solidFill>
                          <a:effectLst/>
                        </a:rPr>
                        <a:t>Sausage from Pork, Beef or Turkey, Uncooked</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tc>
                  <a:txBody>
                    <a:bodyPr/>
                    <a:lstStyle/>
                    <a:p>
                      <a:pPr rtl="0"/>
                      <a:r>
                        <a:rPr lang="en-US">
                          <a:solidFill>
                            <a:srgbClr val="000000"/>
                          </a:solidFill>
                          <a:effectLst/>
                        </a:rPr>
                        <a:t>1 or 2 days</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extLst>
                  <a:ext uri="{0D108BD9-81ED-4DB2-BD59-A6C34878D82A}">
                    <a16:rowId xmlns:a16="http://schemas.microsoft.com/office/drawing/2014/main" xmlns="" val="10008"/>
                  </a:ext>
                </a:extLst>
              </a:tr>
              <a:tr h="310718">
                <a:tc>
                  <a:txBody>
                    <a:bodyPr/>
                    <a:lstStyle/>
                    <a:p>
                      <a:pPr rtl="0"/>
                      <a:r>
                        <a:rPr lang="en-US">
                          <a:solidFill>
                            <a:srgbClr val="000000"/>
                          </a:solidFill>
                          <a:effectLst/>
                        </a:rPr>
                        <a:t>Eggs</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tc>
                  <a:txBody>
                    <a:bodyPr/>
                    <a:lstStyle/>
                    <a:p>
                      <a:pPr rtl="0"/>
                      <a:r>
                        <a:rPr lang="en-US" dirty="0">
                          <a:solidFill>
                            <a:srgbClr val="000000"/>
                          </a:solidFill>
                          <a:effectLst/>
                        </a:rPr>
                        <a:t>3 to 5 weeks</a:t>
                      </a:r>
                    </a:p>
                  </a:txBody>
                  <a:tcPr marL="47625" marR="47625" marT="9525" marB="9525"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7ECF2"/>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3158290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Times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42870230"/>
              </p:ext>
            </p:extLst>
          </p:nvPr>
        </p:nvGraphicFramePr>
        <p:xfrm>
          <a:off x="859811" y="1378425"/>
          <a:ext cx="7315197" cy="4644550"/>
        </p:xfrm>
        <a:graphic>
          <a:graphicData uri="http://schemas.openxmlformats.org/drawingml/2006/table">
            <a:tbl>
              <a:tblPr/>
              <a:tblGrid>
                <a:gridCol w="2438399">
                  <a:extLst>
                    <a:ext uri="{9D8B030D-6E8A-4147-A177-3AD203B41FA5}">
                      <a16:colId xmlns:a16="http://schemas.microsoft.com/office/drawing/2014/main" xmlns="" val="20000"/>
                    </a:ext>
                  </a:extLst>
                </a:gridCol>
                <a:gridCol w="2438399">
                  <a:extLst>
                    <a:ext uri="{9D8B030D-6E8A-4147-A177-3AD203B41FA5}">
                      <a16:colId xmlns:a16="http://schemas.microsoft.com/office/drawing/2014/main" xmlns="" val="20001"/>
                    </a:ext>
                  </a:extLst>
                </a:gridCol>
                <a:gridCol w="2438399">
                  <a:extLst>
                    <a:ext uri="{9D8B030D-6E8A-4147-A177-3AD203B41FA5}">
                      <a16:colId xmlns:a16="http://schemas.microsoft.com/office/drawing/2014/main" xmlns="" val="20002"/>
                    </a:ext>
                  </a:extLst>
                </a:gridCol>
              </a:tblGrid>
              <a:tr h="236841">
                <a:tc gridSpan="3">
                  <a:txBody>
                    <a:bodyPr/>
                    <a:lstStyle/>
                    <a:p>
                      <a:pPr algn="ctr" rtl="0" fontAlgn="ctr"/>
                      <a:r>
                        <a:rPr lang="en-US" sz="1300" b="1" dirty="0">
                          <a:solidFill>
                            <a:srgbClr val="114477"/>
                          </a:solidFill>
                          <a:effectLst/>
                        </a:rPr>
                        <a:t>Refrigerator Storage of Processed Products Sealed at Plant</a:t>
                      </a:r>
                      <a:endParaRPr lang="en-US" sz="1300" dirty="0">
                        <a:solidFill>
                          <a:srgbClr val="114477"/>
                        </a:solidFill>
                        <a:effectLst/>
                      </a:endParaRP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6EEE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236841">
                <a:tc>
                  <a:txBody>
                    <a:bodyPr/>
                    <a:lstStyle/>
                    <a:p>
                      <a:pPr algn="ctr" rtl="0" fontAlgn="ctr"/>
                      <a:r>
                        <a:rPr lang="en-US" sz="1300" b="1">
                          <a:solidFill>
                            <a:srgbClr val="114477"/>
                          </a:solidFill>
                          <a:effectLst/>
                        </a:rPr>
                        <a:t>Processed Product</a:t>
                      </a:r>
                      <a:endParaRPr lang="en-US" sz="1300">
                        <a:solidFill>
                          <a:srgbClr val="114477"/>
                        </a:solidFill>
                        <a:effectLst/>
                      </a:endParaRP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6EEEE"/>
                    </a:solidFill>
                  </a:tcPr>
                </a:tc>
                <a:tc>
                  <a:txBody>
                    <a:bodyPr/>
                    <a:lstStyle/>
                    <a:p>
                      <a:pPr algn="ctr" rtl="0" fontAlgn="ctr"/>
                      <a:r>
                        <a:rPr lang="en-US" sz="1300" b="1" dirty="0">
                          <a:solidFill>
                            <a:srgbClr val="114477"/>
                          </a:solidFill>
                          <a:effectLst/>
                        </a:rPr>
                        <a:t>Unopened, After Purchase</a:t>
                      </a:r>
                      <a:endParaRPr lang="en-US" sz="1300" dirty="0">
                        <a:solidFill>
                          <a:srgbClr val="114477"/>
                        </a:solidFill>
                        <a:effectLst/>
                      </a:endParaRP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6EEEE"/>
                    </a:solidFill>
                  </a:tcPr>
                </a:tc>
                <a:tc>
                  <a:txBody>
                    <a:bodyPr/>
                    <a:lstStyle/>
                    <a:p>
                      <a:pPr algn="ctr" rtl="0" fontAlgn="ctr"/>
                      <a:r>
                        <a:rPr lang="en-US" sz="1300" b="1">
                          <a:solidFill>
                            <a:srgbClr val="114477"/>
                          </a:solidFill>
                          <a:effectLst/>
                        </a:rPr>
                        <a:t>After Opening</a:t>
                      </a:r>
                      <a:endParaRPr lang="en-US" sz="1300">
                        <a:solidFill>
                          <a:srgbClr val="114477"/>
                        </a:solidFill>
                        <a:effectLst/>
                      </a:endParaRP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E6EEEE"/>
                    </a:solidFill>
                  </a:tcPr>
                </a:tc>
                <a:extLst>
                  <a:ext uri="{0D108BD9-81ED-4DB2-BD59-A6C34878D82A}">
                    <a16:rowId xmlns:a16="http://schemas.microsoft.com/office/drawing/2014/main" xmlns="" val="10001"/>
                  </a:ext>
                </a:extLst>
              </a:tr>
              <a:tr h="236841">
                <a:tc>
                  <a:txBody>
                    <a:bodyPr/>
                    <a:lstStyle/>
                    <a:p>
                      <a:pPr rtl="0"/>
                      <a:r>
                        <a:rPr lang="en-US" sz="1300">
                          <a:solidFill>
                            <a:srgbClr val="000000"/>
                          </a:solidFill>
                          <a:effectLst/>
                        </a:rPr>
                        <a:t>Cooked Poultry</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to 4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to 4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236841">
                <a:tc>
                  <a:txBody>
                    <a:bodyPr/>
                    <a:lstStyle/>
                    <a:p>
                      <a:pPr rtl="0"/>
                      <a:r>
                        <a:rPr lang="en-US" sz="1300">
                          <a:solidFill>
                            <a:srgbClr val="000000"/>
                          </a:solidFill>
                          <a:effectLst/>
                        </a:rPr>
                        <a:t>Cooked Sausage</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to 4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to 4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458304">
                <a:tc>
                  <a:txBody>
                    <a:bodyPr/>
                    <a:lstStyle/>
                    <a:p>
                      <a:pPr rtl="0"/>
                      <a:r>
                        <a:rPr lang="en-US" sz="1300">
                          <a:solidFill>
                            <a:srgbClr val="000000"/>
                          </a:solidFill>
                          <a:effectLst/>
                        </a:rPr>
                        <a:t>Sausage, Hard/Dry, shelf-stable</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6 weeks/pantry</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weeks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458304">
                <a:tc>
                  <a:txBody>
                    <a:bodyPr/>
                    <a:lstStyle/>
                    <a:p>
                      <a:pPr rtl="0"/>
                      <a:r>
                        <a:rPr lang="en-US" sz="1300">
                          <a:solidFill>
                            <a:srgbClr val="000000"/>
                          </a:solidFill>
                          <a:effectLst/>
                        </a:rPr>
                        <a:t>Corned Beef, uncooked, in pouch with pickling juices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5 to 7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to 4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679765">
                <a:tc>
                  <a:txBody>
                    <a:bodyPr/>
                    <a:lstStyle/>
                    <a:p>
                      <a:pPr rtl="0"/>
                      <a:r>
                        <a:rPr lang="en-US" sz="1300">
                          <a:solidFill>
                            <a:srgbClr val="000000"/>
                          </a:solidFill>
                          <a:effectLst/>
                        </a:rPr>
                        <a:t>Vacuum-packed Dinners, Commercial Brand with USDA seal</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2 weeks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to 4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236841">
                <a:tc>
                  <a:txBody>
                    <a:bodyPr/>
                    <a:lstStyle/>
                    <a:p>
                      <a:pPr rtl="0"/>
                      <a:r>
                        <a:rPr lang="en-US" sz="1300">
                          <a:solidFill>
                            <a:srgbClr val="000000"/>
                          </a:solidFill>
                          <a:effectLst/>
                        </a:rPr>
                        <a:t>Bacon</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2 weeks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7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236841">
                <a:tc>
                  <a:txBody>
                    <a:bodyPr/>
                    <a:lstStyle/>
                    <a:p>
                      <a:pPr rtl="0"/>
                      <a:r>
                        <a:rPr lang="en-US" sz="1300">
                          <a:solidFill>
                            <a:srgbClr val="000000"/>
                          </a:solidFill>
                          <a:effectLst/>
                        </a:rPr>
                        <a:t>Hot dogs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2 weeks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1 week</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236841">
                <a:tc>
                  <a:txBody>
                    <a:bodyPr/>
                    <a:lstStyle/>
                    <a:p>
                      <a:pPr rtl="0"/>
                      <a:r>
                        <a:rPr lang="en-US" sz="1300">
                          <a:solidFill>
                            <a:srgbClr val="000000"/>
                          </a:solidFill>
                          <a:effectLst/>
                        </a:rPr>
                        <a:t>Luncheon meat</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2 weeks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to 5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236841">
                <a:tc>
                  <a:txBody>
                    <a:bodyPr/>
                    <a:lstStyle/>
                    <a:p>
                      <a:pPr rtl="0"/>
                      <a:r>
                        <a:rPr lang="en-US" sz="1300">
                          <a:solidFill>
                            <a:srgbClr val="000000"/>
                          </a:solidFill>
                          <a:effectLst/>
                        </a:rPr>
                        <a:t>Ham, fully cooked</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7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slices, 3 days; whole, 7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458304">
                <a:tc>
                  <a:txBody>
                    <a:bodyPr/>
                    <a:lstStyle/>
                    <a:p>
                      <a:pPr rtl="0"/>
                      <a:r>
                        <a:rPr lang="en-US" sz="1300">
                          <a:solidFill>
                            <a:srgbClr val="000000"/>
                          </a:solidFill>
                          <a:effectLst/>
                        </a:rPr>
                        <a:t>Ham, canned, labeled "keep refrigerated"</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9 months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to 4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236841">
                <a:tc>
                  <a:txBody>
                    <a:bodyPr/>
                    <a:lstStyle/>
                    <a:p>
                      <a:pPr rtl="0"/>
                      <a:r>
                        <a:rPr lang="en-US" sz="1300">
                          <a:solidFill>
                            <a:srgbClr val="000000"/>
                          </a:solidFill>
                          <a:effectLst/>
                        </a:rPr>
                        <a:t>Ham, canned, shelf stable</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2 years/pantry</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3 to 5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r h="458304">
                <a:tc>
                  <a:txBody>
                    <a:bodyPr/>
                    <a:lstStyle/>
                    <a:p>
                      <a:pPr rtl="0"/>
                      <a:r>
                        <a:rPr lang="en-US" sz="1300">
                          <a:solidFill>
                            <a:srgbClr val="000000"/>
                          </a:solidFill>
                          <a:effectLst/>
                        </a:rPr>
                        <a:t>Canned Meat and Poultry, shelf stable</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a:solidFill>
                            <a:srgbClr val="000000"/>
                          </a:solidFill>
                          <a:effectLst/>
                        </a:rPr>
                        <a:t>2 to 5 years/pantry</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tc>
                  <a:txBody>
                    <a:bodyPr/>
                    <a:lstStyle/>
                    <a:p>
                      <a:pPr rtl="0"/>
                      <a:r>
                        <a:rPr lang="en-US" sz="1300" dirty="0">
                          <a:solidFill>
                            <a:srgbClr val="000000"/>
                          </a:solidFill>
                          <a:effectLst/>
                        </a:rPr>
                        <a:t>3 to 4 days</a:t>
                      </a:r>
                    </a:p>
                  </a:txBody>
                  <a:tcPr marL="35522" marR="35522" marT="7104" marB="7104" anchor="ctr">
                    <a:lnL w="9525" cap="flat" cmpd="sng" algn="ctr">
                      <a:solidFill>
                        <a:srgbClr val="AAAAFF"/>
                      </a:solidFill>
                      <a:prstDash val="solid"/>
                      <a:round/>
                      <a:headEnd type="none" w="med" len="med"/>
                      <a:tailEnd type="none" w="med" len="med"/>
                    </a:lnL>
                    <a:lnR w="9525" cap="flat" cmpd="sng" algn="ctr">
                      <a:solidFill>
                        <a:srgbClr val="AAAAFF"/>
                      </a:solidFill>
                      <a:prstDash val="solid"/>
                      <a:round/>
                      <a:headEnd type="none" w="med" len="med"/>
                      <a:tailEnd type="none" w="med" len="med"/>
                    </a:lnR>
                    <a:lnT w="9525" cap="flat" cmpd="sng" algn="ctr">
                      <a:solidFill>
                        <a:srgbClr val="AAAAFF"/>
                      </a:solidFill>
                      <a:prstDash val="solid"/>
                      <a:round/>
                      <a:headEnd type="none" w="med" len="med"/>
                      <a:tailEnd type="none" w="med" len="med"/>
                    </a:lnT>
                    <a:lnB w="9525" cap="flat" cmpd="sng" algn="ctr">
                      <a:solidFill>
                        <a:srgbClr val="AAAAFF"/>
                      </a:solidFill>
                      <a:prstDash val="solid"/>
                      <a:round/>
                      <a:headEnd type="none" w="med" len="med"/>
                      <a:tailEnd type="none" w="med" len="med"/>
                    </a:lnB>
                    <a:solidFill>
                      <a:srgbClr val="FFFFFF"/>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102419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Prevent Cross Contamination</a:t>
            </a:r>
          </a:p>
        </p:txBody>
      </p:sp>
      <p:sp>
        <p:nvSpPr>
          <p:cNvPr id="3" name="Content Placeholder 2"/>
          <p:cNvSpPr>
            <a:spLocks noGrp="1"/>
          </p:cNvSpPr>
          <p:nvPr>
            <p:ph idx="1"/>
          </p:nvPr>
        </p:nvSpPr>
        <p:spPr/>
        <p:txBody>
          <a:bodyPr/>
          <a:lstStyle/>
          <a:p>
            <a:r>
              <a:rPr lang="en-US" dirty="0"/>
              <a:t>Separate raw animal food from:</a:t>
            </a:r>
          </a:p>
          <a:p>
            <a:pPr lvl="1"/>
            <a:r>
              <a:rPr lang="en-US" dirty="0"/>
              <a:t>Raw ready-to-eat foods</a:t>
            </a:r>
          </a:p>
          <a:p>
            <a:pPr lvl="1"/>
            <a:r>
              <a:rPr lang="en-US" dirty="0"/>
              <a:t>Cooked ready-to-eat foods</a:t>
            </a:r>
          </a:p>
          <a:p>
            <a:r>
              <a:rPr lang="en-US" dirty="0"/>
              <a:t>Separate types of raw animal foods</a:t>
            </a:r>
          </a:p>
          <a:p>
            <a:r>
              <a:rPr lang="en-US" dirty="0"/>
              <a:t>Separate animal products from produce</a:t>
            </a:r>
          </a:p>
          <a:p>
            <a:r>
              <a:rPr lang="en-US" dirty="0"/>
              <a:t>Separate produce before washing from ready-to-eat produce</a:t>
            </a:r>
          </a:p>
        </p:txBody>
      </p:sp>
    </p:spTree>
    <p:extLst>
      <p:ext uri="{BB962C8B-B14F-4D97-AF65-F5344CB8AC3E}">
        <p14:creationId xmlns:p14="http://schemas.microsoft.com/office/powerpoint/2010/main" val="3884150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Cooler Organization</a:t>
            </a:r>
          </a:p>
        </p:txBody>
      </p:sp>
      <p:sp>
        <p:nvSpPr>
          <p:cNvPr id="8" name="Content Placeholder 7"/>
          <p:cNvSpPr>
            <a:spLocks noGrp="1"/>
          </p:cNvSpPr>
          <p:nvPr>
            <p:ph idx="1"/>
          </p:nvPr>
        </p:nvSpPr>
        <p:spPr/>
        <p:txBody>
          <a:bodyPr/>
          <a:lstStyle/>
          <a:p>
            <a:endParaRPr lang="en-US"/>
          </a:p>
        </p:txBody>
      </p:sp>
      <p:pic>
        <p:nvPicPr>
          <p:cNvPr id="1026" name="Picture 2" descr="http://cdnimg3.webstaurantstore.com/uploads/blog/2015/11/clean-load-fridge.jpg"/>
          <p:cNvPicPr>
            <a:picLocks noChangeAspect="1" noChangeArrowheads="1"/>
          </p:cNvPicPr>
          <p:nvPr/>
        </p:nvPicPr>
        <p:blipFill rotWithShape="1">
          <a:blip r:embed="rId3">
            <a:extLst>
              <a:ext uri="{28A0092B-C50C-407E-A947-70E740481C1C}">
                <a14:useLocalDpi xmlns:a14="http://schemas.microsoft.com/office/drawing/2010/main" val="0"/>
              </a:ext>
            </a:extLst>
          </a:blip>
          <a:srcRect b="27051"/>
          <a:stretch/>
        </p:blipFill>
        <p:spPr bwMode="auto">
          <a:xfrm>
            <a:off x="2856173" y="1596392"/>
            <a:ext cx="3677699"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463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Cooler Organization</a:t>
            </a:r>
          </a:p>
        </p:txBody>
      </p:sp>
      <p:pic>
        <p:nvPicPr>
          <p:cNvPr id="7" name="Content Placeholder 6" descr="Storing Fresh Produce.pdf - Adobe Acrobat Reader DC"/>
          <p:cNvPicPr>
            <a:picLocks noGrp="1" noChangeAspect="1"/>
          </p:cNvPicPr>
          <p:nvPr>
            <p:ph idx="1"/>
          </p:nvPr>
        </p:nvPicPr>
        <p:blipFill rotWithShape="1">
          <a:blip r:embed="rId3"/>
          <a:srcRect l="20636" t="17329" r="35318" b="3670"/>
          <a:stretch/>
        </p:blipFill>
        <p:spPr>
          <a:xfrm>
            <a:off x="2609385" y="1208809"/>
            <a:ext cx="3936380" cy="5113931"/>
          </a:xfrm>
        </p:spPr>
      </p:pic>
    </p:spTree>
    <p:extLst>
      <p:ext uri="{BB962C8B-B14F-4D97-AF65-F5344CB8AC3E}">
        <p14:creationId xmlns:p14="http://schemas.microsoft.com/office/powerpoint/2010/main" val="50561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294068" y="1748725"/>
            <a:ext cx="8770512" cy="2004125"/>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sz="2400" b="0" i="0" kern="1200" baseline="0">
                <a:ln>
                  <a:noFill/>
                </a:ln>
                <a:solidFill>
                  <a:schemeClr val="bg1"/>
                </a:solidFill>
                <a:latin typeface="Trebuchet MS Bold"/>
                <a:ea typeface="+mj-ea"/>
                <a:cs typeface="Trebuchet MS Bold"/>
              </a:defRPr>
            </a:lvl1pPr>
          </a:lstStyle>
          <a:p>
            <a:pPr algn="ctr"/>
            <a:r>
              <a:rPr lang="en-US" sz="3800" dirty="0">
                <a:solidFill>
                  <a:schemeClr val="tx1"/>
                </a:solidFill>
              </a:rPr>
              <a:t>Food Safety Best Practices:</a:t>
            </a:r>
          </a:p>
          <a:p>
            <a:pPr algn="ctr"/>
            <a:r>
              <a:rPr lang="en-US" sz="3800" dirty="0">
                <a:solidFill>
                  <a:schemeClr val="tx1"/>
                </a:solidFill>
              </a:rPr>
              <a:t>Kitchen Management and Food Storage</a:t>
            </a:r>
            <a:endParaRPr lang="en-US" sz="2200" dirty="0">
              <a:solidFill>
                <a:schemeClr val="tx1"/>
              </a:solidFill>
            </a:endParaRPr>
          </a:p>
        </p:txBody>
      </p:sp>
      <p:sp>
        <p:nvSpPr>
          <p:cNvPr id="8" name="Subtitle 4"/>
          <p:cNvSpPr txBox="1">
            <a:spLocks/>
          </p:cNvSpPr>
          <p:nvPr/>
        </p:nvSpPr>
        <p:spPr>
          <a:xfrm>
            <a:off x="1524000" y="3825570"/>
            <a:ext cx="64008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2400" dirty="0">
                <a:solidFill>
                  <a:schemeClr val="tx1"/>
                </a:solidFill>
              </a:rPr>
              <a:t>Cyndie Story, PhD, RD, CC, SNS</a:t>
            </a:r>
          </a:p>
          <a:p>
            <a:pPr>
              <a:spcBef>
                <a:spcPts val="0"/>
              </a:spcBef>
            </a:pPr>
            <a:endParaRPr lang="en-US" sz="2400" dirty="0">
              <a:solidFill>
                <a:schemeClr val="tx1"/>
              </a:solidFill>
            </a:endParaRPr>
          </a:p>
          <a:p>
            <a:pPr>
              <a:spcBef>
                <a:spcPts val="0"/>
              </a:spcBef>
            </a:pPr>
            <a:r>
              <a:rPr lang="en-US" sz="2400" dirty="0">
                <a:solidFill>
                  <a:schemeClr val="tx1"/>
                </a:solidFill>
              </a:rPr>
              <a:t>Jeannie Sneed, PhD, RD, CP-FS</a:t>
            </a:r>
            <a:endParaRPr lang="en-US" sz="2000" dirty="0">
              <a:solidFill>
                <a:schemeClr val="tx1"/>
              </a:solidFill>
            </a:endParaRPr>
          </a:p>
        </p:txBody>
      </p:sp>
    </p:spTree>
    <p:extLst>
      <p:ext uri="{BB962C8B-B14F-4D97-AF65-F5344CB8AC3E}">
        <p14:creationId xmlns:p14="http://schemas.microsoft.com/office/powerpoint/2010/main" val="250696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a:t>
            </a:r>
          </a:p>
        </p:txBody>
      </p:sp>
      <p:sp>
        <p:nvSpPr>
          <p:cNvPr id="3" name="Content Placeholder 2"/>
          <p:cNvSpPr>
            <a:spLocks noGrp="1"/>
          </p:cNvSpPr>
          <p:nvPr>
            <p:ph idx="1"/>
          </p:nvPr>
        </p:nvSpPr>
        <p:spPr/>
        <p:txBody>
          <a:bodyPr/>
          <a:lstStyle/>
          <a:p>
            <a:r>
              <a:rPr lang="en-US" dirty="0"/>
              <a:t>Keep foods in original containers OR Label containers with product’s common name</a:t>
            </a:r>
          </a:p>
          <a:p>
            <a:r>
              <a:rPr lang="en-US" dirty="0"/>
              <a:t>Use date marking</a:t>
            </a:r>
          </a:p>
          <a:p>
            <a:pPr lvl="1"/>
            <a:r>
              <a:rPr lang="en-US" dirty="0"/>
              <a:t>Use method approved by regulatory authority</a:t>
            </a:r>
          </a:p>
          <a:p>
            <a:pPr lvl="1"/>
            <a:r>
              <a:rPr lang="en-US" dirty="0"/>
              <a:t>Mark date of preparation and last day food can be served</a:t>
            </a:r>
          </a:p>
          <a:p>
            <a:pPr lvl="1"/>
            <a:r>
              <a:rPr lang="en-US" dirty="0"/>
              <a:t>Use calendar days, days of the week, color-coded marks or other effective method</a:t>
            </a:r>
          </a:p>
        </p:txBody>
      </p:sp>
    </p:spTree>
    <p:extLst>
      <p:ext uri="{BB962C8B-B14F-4D97-AF65-F5344CB8AC3E}">
        <p14:creationId xmlns:p14="http://schemas.microsoft.com/office/powerpoint/2010/main" val="206376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Improvements</a:t>
            </a:r>
          </a:p>
        </p:txBody>
      </p:sp>
      <p:sp>
        <p:nvSpPr>
          <p:cNvPr id="3" name="Content Placeholder 2"/>
          <p:cNvSpPr>
            <a:spLocks noGrp="1"/>
          </p:cNvSpPr>
          <p:nvPr>
            <p:ph idx="1"/>
          </p:nvPr>
        </p:nvSpPr>
        <p:spPr/>
        <p:txBody>
          <a:bodyPr/>
          <a:lstStyle/>
          <a:p>
            <a:r>
              <a:rPr lang="en-US" dirty="0"/>
              <a:t>Personal hygiene</a:t>
            </a:r>
          </a:p>
          <a:p>
            <a:r>
              <a:rPr lang="en-US" dirty="0"/>
              <a:t>Cross Contamination</a:t>
            </a:r>
          </a:p>
          <a:p>
            <a:r>
              <a:rPr lang="en-US" dirty="0"/>
              <a:t>Time and temperature control</a:t>
            </a:r>
          </a:p>
        </p:txBody>
      </p:sp>
      <p:pic>
        <p:nvPicPr>
          <p:cNvPr id="4" name="Picture 3"/>
          <p:cNvPicPr>
            <a:picLocks noChangeAspect="1"/>
          </p:cNvPicPr>
          <p:nvPr/>
        </p:nvPicPr>
        <p:blipFill>
          <a:blip r:embed="rId3"/>
          <a:stretch>
            <a:fillRect/>
          </a:stretch>
        </p:blipFill>
        <p:spPr>
          <a:xfrm>
            <a:off x="2715143" y="3573847"/>
            <a:ext cx="4115157" cy="2743438"/>
          </a:xfrm>
          <a:prstGeom prst="rect">
            <a:avLst/>
          </a:prstGeom>
        </p:spPr>
      </p:pic>
    </p:spTree>
    <p:extLst>
      <p:ext uri="{BB962C8B-B14F-4D97-AF65-F5344CB8AC3E}">
        <p14:creationId xmlns:p14="http://schemas.microsoft.com/office/powerpoint/2010/main" val="3097472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1668" y="1596325"/>
            <a:ext cx="8770512" cy="2004125"/>
          </a:xfrm>
        </p:spPr>
        <p:txBody>
          <a:bodyPr/>
          <a:lstStyle/>
          <a:p>
            <a:pPr algn="ctr"/>
            <a:r>
              <a:rPr lang="en-US" sz="5400" dirty="0">
                <a:solidFill>
                  <a:schemeClr val="tx1"/>
                </a:solidFill>
              </a:rPr>
              <a:t>Questions?</a:t>
            </a:r>
            <a:endParaRPr lang="en-US" sz="2200" dirty="0">
              <a:solidFill>
                <a:schemeClr val="tx1"/>
              </a:solidFill>
            </a:endParaRPr>
          </a:p>
        </p:txBody>
      </p:sp>
      <p:sp>
        <p:nvSpPr>
          <p:cNvPr id="5" name="Subtitle 4"/>
          <p:cNvSpPr>
            <a:spLocks noGrp="1"/>
          </p:cNvSpPr>
          <p:nvPr>
            <p:ph type="subTitle" idx="1"/>
          </p:nvPr>
        </p:nvSpPr>
        <p:spPr>
          <a:xfrm>
            <a:off x="1371600" y="3673170"/>
            <a:ext cx="6400800" cy="1752600"/>
          </a:xfrm>
        </p:spPr>
        <p:txBody>
          <a:bodyPr>
            <a:normAutofit/>
          </a:bodyPr>
          <a:lstStyle/>
          <a:p>
            <a:pPr>
              <a:spcBef>
                <a:spcPts val="0"/>
              </a:spcBef>
            </a:pPr>
            <a:r>
              <a:rPr lang="en-US" sz="2400" dirty="0">
                <a:solidFill>
                  <a:schemeClr val="tx1"/>
                </a:solidFill>
              </a:rPr>
              <a:t>Cyndie Story, PhD, RD, CC, SNS</a:t>
            </a:r>
          </a:p>
          <a:p>
            <a:pPr>
              <a:spcBef>
                <a:spcPts val="0"/>
              </a:spcBef>
            </a:pPr>
            <a:r>
              <a:rPr lang="en-US" sz="2000" dirty="0" smtClean="0">
                <a:solidFill>
                  <a:schemeClr val="tx1"/>
                </a:solidFill>
              </a:rPr>
              <a:t>chefcyndiephd@gmail.com</a:t>
            </a:r>
          </a:p>
          <a:p>
            <a:pPr>
              <a:spcBef>
                <a:spcPts val="0"/>
              </a:spcBef>
            </a:pPr>
            <a:endParaRPr lang="en-US" sz="2000" dirty="0">
              <a:solidFill>
                <a:schemeClr val="tx1"/>
              </a:solidFill>
            </a:endParaRPr>
          </a:p>
          <a:p>
            <a:pPr>
              <a:spcBef>
                <a:spcPts val="0"/>
              </a:spcBef>
            </a:pPr>
            <a:r>
              <a:rPr lang="en-US" sz="2400" dirty="0">
                <a:solidFill>
                  <a:schemeClr val="tx1"/>
                </a:solidFill>
              </a:rPr>
              <a:t>Jeannie Sneed, PhD, RD, CP-FS</a:t>
            </a:r>
            <a:endParaRPr lang="en-US" sz="2000" dirty="0">
              <a:solidFill>
                <a:schemeClr val="tx1"/>
              </a:solidFill>
            </a:endParaRPr>
          </a:p>
          <a:p>
            <a:pPr>
              <a:spcBef>
                <a:spcPts val="0"/>
              </a:spcBef>
            </a:pPr>
            <a:r>
              <a:rPr lang="en-US" sz="2000" smtClean="0">
                <a:solidFill>
                  <a:schemeClr val="tx1"/>
                </a:solidFill>
              </a:rPr>
              <a:t>Jeannie@jeanniesneed.com</a:t>
            </a:r>
            <a:endParaRPr lang="en-US" sz="2000" dirty="0">
              <a:solidFill>
                <a:schemeClr val="tx1"/>
              </a:solidFill>
            </a:endParaRPr>
          </a:p>
          <a:p>
            <a:pPr>
              <a:spcBef>
                <a:spcPts val="0"/>
              </a:spcBef>
            </a:pPr>
            <a:endParaRPr lang="en-US" sz="2000" dirty="0">
              <a:solidFill>
                <a:schemeClr val="tx1"/>
              </a:solidFill>
            </a:endParaRPr>
          </a:p>
        </p:txBody>
      </p:sp>
    </p:spTree>
    <p:extLst>
      <p:ext uri="{BB962C8B-B14F-4D97-AF65-F5344CB8AC3E}">
        <p14:creationId xmlns:p14="http://schemas.microsoft.com/office/powerpoint/2010/main" val="2976379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199" y="1732643"/>
            <a:ext cx="8429625" cy="4290786"/>
          </a:xfrm>
        </p:spPr>
        <p:txBody>
          <a:bodyPr/>
          <a:lstStyle/>
          <a:p>
            <a:r>
              <a:rPr lang="en-US" dirty="0"/>
              <a:t>Identify Kitchen Management (KM) techniques that support food safety</a:t>
            </a:r>
          </a:p>
          <a:p>
            <a:r>
              <a:rPr lang="en-US" dirty="0"/>
              <a:t>Identify food storage best practices that can improve food safety and quality</a:t>
            </a:r>
          </a:p>
          <a:p>
            <a:r>
              <a:rPr lang="en-US" dirty="0"/>
              <a:t>Assess food safety practices currently in use and determine improvements</a:t>
            </a:r>
          </a:p>
        </p:txBody>
      </p:sp>
      <p:sp>
        <p:nvSpPr>
          <p:cNvPr id="3" name="Title 2"/>
          <p:cNvSpPr>
            <a:spLocks noGrp="1"/>
          </p:cNvSpPr>
          <p:nvPr>
            <p:ph type="title"/>
          </p:nvPr>
        </p:nvSpPr>
        <p:spPr/>
        <p:txBody>
          <a:bodyPr/>
          <a:lstStyle/>
          <a:p>
            <a:r>
              <a:rPr lang="en-US" dirty="0"/>
              <a:t>Goals for Today</a:t>
            </a:r>
          </a:p>
        </p:txBody>
      </p:sp>
      <p:sp>
        <p:nvSpPr>
          <p:cNvPr id="4" name="Slide Number Placeholder 3"/>
          <p:cNvSpPr>
            <a:spLocks noGrp="1"/>
          </p:cNvSpPr>
          <p:nvPr>
            <p:ph type="sldNum" sz="quarter" idx="4294967295"/>
          </p:nvPr>
        </p:nvSpPr>
        <p:spPr>
          <a:xfrm>
            <a:off x="8686800" y="6477000"/>
            <a:ext cx="457200" cy="365760"/>
          </a:xfrm>
          <a:prstGeom prst="rect">
            <a:avLst/>
          </a:prstGeom>
        </p:spPr>
        <p:txBody>
          <a:bodyPr/>
          <a:lstStyle/>
          <a:p>
            <a:fld id="{92D2D2B9-C49A-4B1C-9AB5-E3B7F03AC029}" type="slidenum">
              <a:rPr lang="en-US" smtClean="0"/>
              <a:pPr/>
              <a:t>3</a:t>
            </a:fld>
            <a:endParaRPr lang="en-US" dirty="0"/>
          </a:p>
        </p:txBody>
      </p:sp>
    </p:spTree>
    <p:extLst>
      <p:ext uri="{BB962C8B-B14F-4D97-AF65-F5344CB8AC3E}">
        <p14:creationId xmlns:p14="http://schemas.microsoft.com/office/powerpoint/2010/main" val="2461564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KM: Planning</a:t>
            </a:r>
          </a:p>
        </p:txBody>
      </p:sp>
      <p:pic>
        <p:nvPicPr>
          <p:cNvPr id="4" name="Content Placeholder 3"/>
          <p:cNvPicPr>
            <a:picLocks noGrp="1" noChangeAspect="1"/>
          </p:cNvPicPr>
          <p:nvPr>
            <p:ph idx="1"/>
          </p:nvPr>
        </p:nvPicPr>
        <p:blipFill>
          <a:blip r:embed="rId3"/>
          <a:stretch>
            <a:fillRect/>
          </a:stretch>
        </p:blipFill>
        <p:spPr>
          <a:xfrm>
            <a:off x="6077216" y="1518555"/>
            <a:ext cx="2855100" cy="4291012"/>
          </a:xfrm>
        </p:spPr>
      </p:pic>
      <p:sp>
        <p:nvSpPr>
          <p:cNvPr id="5" name="Content Placeholder 1"/>
          <p:cNvSpPr txBox="1">
            <a:spLocks/>
          </p:cNvSpPr>
          <p:nvPr/>
        </p:nvSpPr>
        <p:spPr>
          <a:xfrm>
            <a:off x="122663" y="1349298"/>
            <a:ext cx="5519855" cy="46741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Cycle Menu</a:t>
            </a:r>
          </a:p>
          <a:p>
            <a:pPr marL="0" indent="0" algn="ctr">
              <a:buNone/>
            </a:pPr>
            <a:endParaRPr lang="en-US" sz="2000" dirty="0"/>
          </a:p>
          <a:p>
            <a:pPr marL="0" indent="0" algn="ctr">
              <a:buNone/>
            </a:pPr>
            <a:r>
              <a:rPr lang="en-US" dirty="0"/>
              <a:t>Standardized Recipes</a:t>
            </a:r>
          </a:p>
          <a:p>
            <a:pPr marL="0" indent="0" algn="ctr">
              <a:buNone/>
            </a:pPr>
            <a:endParaRPr lang="en-US" sz="2000" dirty="0"/>
          </a:p>
          <a:p>
            <a:pPr marL="0" indent="0" algn="ctr">
              <a:buNone/>
            </a:pPr>
            <a:r>
              <a:rPr lang="en-US" dirty="0"/>
              <a:t>Product Solicitation (Bids)</a:t>
            </a:r>
          </a:p>
          <a:p>
            <a:pPr marL="0" indent="0" algn="ctr">
              <a:buNone/>
            </a:pPr>
            <a:endParaRPr lang="en-US" sz="2000" dirty="0"/>
          </a:p>
          <a:p>
            <a:pPr marL="0" indent="0" algn="ctr">
              <a:buNone/>
            </a:pPr>
            <a:r>
              <a:rPr lang="en-US" dirty="0"/>
              <a:t>Equipment</a:t>
            </a:r>
          </a:p>
          <a:p>
            <a:pPr marL="0" indent="0" algn="ctr">
              <a:buNone/>
            </a:pPr>
            <a:endParaRPr lang="en-US" sz="2000" dirty="0"/>
          </a:p>
          <a:p>
            <a:pPr marL="0" indent="0" algn="ctr">
              <a:buNone/>
            </a:pPr>
            <a:r>
              <a:rPr lang="en-US" dirty="0"/>
              <a:t>Staff Education </a:t>
            </a:r>
          </a:p>
        </p:txBody>
      </p:sp>
      <p:sp>
        <p:nvSpPr>
          <p:cNvPr id="6" name="Down Arrow 5"/>
          <p:cNvSpPr/>
          <p:nvPr/>
        </p:nvSpPr>
        <p:spPr>
          <a:xfrm>
            <a:off x="2670717" y="1945888"/>
            <a:ext cx="241211" cy="39142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0" name="Down Arrow 9"/>
          <p:cNvSpPr/>
          <p:nvPr/>
        </p:nvSpPr>
        <p:spPr>
          <a:xfrm>
            <a:off x="2674832" y="2890675"/>
            <a:ext cx="241211" cy="39142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Down Arrow 11"/>
          <p:cNvSpPr/>
          <p:nvPr/>
        </p:nvSpPr>
        <p:spPr>
          <a:xfrm>
            <a:off x="2670717" y="4802299"/>
            <a:ext cx="241211" cy="39142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3" name="Down Arrow 12"/>
          <p:cNvSpPr/>
          <p:nvPr/>
        </p:nvSpPr>
        <p:spPr>
          <a:xfrm>
            <a:off x="2674832" y="3810332"/>
            <a:ext cx="241211" cy="39142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4981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KM: Implementing</a:t>
            </a:r>
          </a:p>
        </p:txBody>
      </p:sp>
      <p:sp>
        <p:nvSpPr>
          <p:cNvPr id="3" name="Content Placeholder 2"/>
          <p:cNvSpPr>
            <a:spLocks noGrp="1"/>
          </p:cNvSpPr>
          <p:nvPr>
            <p:ph idx="1"/>
          </p:nvPr>
        </p:nvSpPr>
        <p:spPr>
          <a:xfrm>
            <a:off x="457200" y="1732642"/>
            <a:ext cx="8229600" cy="4578947"/>
          </a:xfrm>
        </p:spPr>
        <p:txBody>
          <a:bodyPr>
            <a:normAutofit lnSpcReduction="10000"/>
          </a:bodyPr>
          <a:lstStyle/>
          <a:p>
            <a:r>
              <a:rPr lang="en-US" dirty="0"/>
              <a:t>Work Schedules</a:t>
            </a:r>
          </a:p>
          <a:p>
            <a:pPr lvl="1">
              <a:buFont typeface="Arial" charset="0"/>
              <a:buChar char="•"/>
              <a:defRPr/>
            </a:pPr>
            <a:r>
              <a:rPr lang="en-US" dirty="0"/>
              <a:t>Communicates expectations</a:t>
            </a:r>
          </a:p>
          <a:p>
            <a:pPr lvl="1">
              <a:buFont typeface="Arial" charset="0"/>
              <a:buChar char="•"/>
              <a:defRPr/>
            </a:pPr>
            <a:r>
              <a:rPr lang="en-US" dirty="0"/>
              <a:t>Includes kitchen specifics</a:t>
            </a:r>
          </a:p>
          <a:p>
            <a:pPr lvl="2">
              <a:buFont typeface="Arial" charset="0"/>
              <a:buChar char="–"/>
              <a:defRPr/>
            </a:pPr>
            <a:r>
              <a:rPr lang="en-US" dirty="0"/>
              <a:t>Equipment</a:t>
            </a:r>
          </a:p>
          <a:p>
            <a:pPr lvl="2">
              <a:buFont typeface="Arial" charset="0"/>
              <a:buChar char="–"/>
              <a:defRPr/>
            </a:pPr>
            <a:r>
              <a:rPr lang="en-US" dirty="0"/>
              <a:t>Space </a:t>
            </a:r>
          </a:p>
          <a:p>
            <a:pPr lvl="2">
              <a:buFont typeface="Arial" charset="0"/>
              <a:buChar char="–"/>
              <a:defRPr/>
            </a:pPr>
            <a:r>
              <a:rPr lang="en-US" dirty="0"/>
              <a:t>Product form</a:t>
            </a:r>
          </a:p>
          <a:p>
            <a:pPr lvl="2">
              <a:buFont typeface="Arial" charset="0"/>
              <a:buChar char="–"/>
              <a:defRPr/>
            </a:pPr>
            <a:r>
              <a:rPr lang="en-US" dirty="0"/>
              <a:t>Food safety</a:t>
            </a:r>
          </a:p>
          <a:p>
            <a:pPr lvl="1">
              <a:buFont typeface="Arial" charset="0"/>
              <a:buChar char="•"/>
              <a:defRPr/>
            </a:pPr>
            <a:r>
              <a:rPr lang="en-US" dirty="0"/>
              <a:t>Work Plans </a:t>
            </a:r>
            <a:endParaRPr lang="en-US" sz="1800" i="1" dirty="0">
              <a:solidFill>
                <a:srgbClr val="FF0000"/>
              </a:solidFill>
            </a:endParaRPr>
          </a:p>
          <a:p>
            <a:pPr marL="457200" lvl="1" indent="0" algn="ctr">
              <a:buNone/>
              <a:defRPr/>
            </a:pPr>
            <a:r>
              <a:rPr lang="en-US" i="1" dirty="0"/>
              <a:t>Efficient inputs = less tired staff = better morale + improved productivity! </a:t>
            </a:r>
          </a:p>
          <a:p>
            <a:endParaRPr lang="en-US" dirty="0"/>
          </a:p>
        </p:txBody>
      </p:sp>
      <p:pic>
        <p:nvPicPr>
          <p:cNvPr id="6" name="Picture 5"/>
          <p:cNvPicPr>
            <a:picLocks noChangeAspect="1"/>
          </p:cNvPicPr>
          <p:nvPr/>
        </p:nvPicPr>
        <p:blipFill rotWithShape="1">
          <a:blip r:embed="rId3"/>
          <a:srcRect l="33693" t="19328" r="36338" b="6492"/>
          <a:stretch/>
        </p:blipFill>
        <p:spPr>
          <a:xfrm>
            <a:off x="5386037" y="1193181"/>
            <a:ext cx="3679902" cy="3842715"/>
          </a:xfrm>
          <a:prstGeom prst="rect">
            <a:avLst/>
          </a:prstGeom>
        </p:spPr>
      </p:pic>
    </p:spTree>
    <p:extLst>
      <p:ext uri="{BB962C8B-B14F-4D97-AF65-F5344CB8AC3E}">
        <p14:creationId xmlns:p14="http://schemas.microsoft.com/office/powerpoint/2010/main" val="3821804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KM: Evaluating</a:t>
            </a:r>
          </a:p>
        </p:txBody>
      </p:sp>
      <p:sp>
        <p:nvSpPr>
          <p:cNvPr id="3" name="Content Placeholder 2"/>
          <p:cNvSpPr>
            <a:spLocks noGrp="1"/>
          </p:cNvSpPr>
          <p:nvPr>
            <p:ph idx="1"/>
          </p:nvPr>
        </p:nvSpPr>
        <p:spPr>
          <a:xfrm>
            <a:off x="457200" y="1651992"/>
            <a:ext cx="8229600" cy="4371437"/>
          </a:xfrm>
        </p:spPr>
        <p:txBody>
          <a:bodyPr>
            <a:normAutofit fontScale="92500" lnSpcReduction="10000"/>
          </a:bodyPr>
          <a:lstStyle/>
          <a:p>
            <a:r>
              <a:rPr lang="en-US" dirty="0"/>
              <a:t>Continuous feedback</a:t>
            </a:r>
          </a:p>
          <a:p>
            <a:pPr lvl="1"/>
            <a:r>
              <a:rPr lang="en-US" dirty="0"/>
              <a:t>Staff</a:t>
            </a:r>
          </a:p>
          <a:p>
            <a:pPr lvl="1"/>
            <a:r>
              <a:rPr lang="en-US" dirty="0"/>
              <a:t>Customer</a:t>
            </a:r>
          </a:p>
          <a:p>
            <a:r>
              <a:rPr lang="en-US" dirty="0"/>
              <a:t>Staff works as a team</a:t>
            </a:r>
          </a:p>
          <a:p>
            <a:r>
              <a:rPr lang="en-US" dirty="0"/>
              <a:t>Tasks completed on time</a:t>
            </a:r>
          </a:p>
          <a:p>
            <a:pPr lvl="1"/>
            <a:r>
              <a:rPr lang="en-US" dirty="0"/>
              <a:t>Establish time standards</a:t>
            </a:r>
          </a:p>
          <a:p>
            <a:r>
              <a:rPr lang="en-US" dirty="0"/>
              <a:t>Review/conduct checklist(s)</a:t>
            </a:r>
          </a:p>
          <a:p>
            <a:pPr lvl="1"/>
            <a:r>
              <a:rPr lang="en-US" dirty="0"/>
              <a:t>Safety</a:t>
            </a:r>
          </a:p>
          <a:p>
            <a:pPr lvl="1"/>
            <a:r>
              <a:rPr lang="en-US" dirty="0"/>
              <a:t>Quality</a:t>
            </a:r>
          </a:p>
        </p:txBody>
      </p:sp>
      <p:pic>
        <p:nvPicPr>
          <p:cNvPr id="4" name="Picture 1" descr="Ken Blanchard said, “ Feedback is the breakfast of champion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86023"/>
            <a:ext cx="1393902" cy="125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077415" y="1651992"/>
            <a:ext cx="2732047" cy="4105788"/>
          </a:xfrm>
          <a:prstGeom prst="rect">
            <a:avLst/>
          </a:prstGeom>
        </p:spPr>
      </p:pic>
    </p:spTree>
    <p:extLst>
      <p:ext uri="{BB962C8B-B14F-4D97-AF65-F5344CB8AC3E}">
        <p14:creationId xmlns:p14="http://schemas.microsoft.com/office/powerpoint/2010/main" val="89383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Storage Goals</a:t>
            </a:r>
          </a:p>
        </p:txBody>
      </p:sp>
      <p:sp>
        <p:nvSpPr>
          <p:cNvPr id="3" name="Content Placeholder 2"/>
          <p:cNvSpPr>
            <a:spLocks noGrp="1"/>
          </p:cNvSpPr>
          <p:nvPr>
            <p:ph idx="1"/>
          </p:nvPr>
        </p:nvSpPr>
        <p:spPr/>
        <p:txBody>
          <a:bodyPr/>
          <a:lstStyle/>
          <a:p>
            <a:pPr marL="514350" indent="-514350">
              <a:buFont typeface="+mj-lt"/>
              <a:buAutoNum type="arabicPeriod"/>
            </a:pPr>
            <a:r>
              <a:rPr lang="en-US" dirty="0"/>
              <a:t>Maintain food quality</a:t>
            </a:r>
          </a:p>
          <a:p>
            <a:pPr marL="514350" indent="-514350">
              <a:buFont typeface="+mj-lt"/>
              <a:buAutoNum type="arabicPeriod"/>
            </a:pPr>
            <a:r>
              <a:rPr lang="en-US" dirty="0"/>
              <a:t>Ensure food safety</a:t>
            </a:r>
          </a:p>
          <a:p>
            <a:pPr marL="514350" indent="-514350">
              <a:buFont typeface="+mj-lt"/>
              <a:buAutoNum type="arabicPeriod"/>
            </a:pPr>
            <a:r>
              <a:rPr lang="en-US" dirty="0"/>
              <a:t>Control cost </a:t>
            </a:r>
          </a:p>
          <a:p>
            <a:endParaRPr lang="en-US" dirty="0"/>
          </a:p>
        </p:txBody>
      </p:sp>
      <p:pic>
        <p:nvPicPr>
          <p:cNvPr id="6" name="Picture 5"/>
          <p:cNvPicPr>
            <a:picLocks noChangeAspect="1"/>
          </p:cNvPicPr>
          <p:nvPr/>
        </p:nvPicPr>
        <p:blipFill>
          <a:blip r:embed="rId3"/>
          <a:stretch>
            <a:fillRect/>
          </a:stretch>
        </p:blipFill>
        <p:spPr>
          <a:xfrm>
            <a:off x="5575358" y="3878832"/>
            <a:ext cx="3222954" cy="2144597"/>
          </a:xfrm>
          <a:prstGeom prst="rect">
            <a:avLst/>
          </a:prstGeom>
        </p:spPr>
      </p:pic>
    </p:spTree>
    <p:extLst>
      <p:ext uri="{BB962C8B-B14F-4D97-AF65-F5344CB8AC3E}">
        <p14:creationId xmlns:p14="http://schemas.microsoft.com/office/powerpoint/2010/main" val="1537014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Storage Temperatures</a:t>
            </a:r>
          </a:p>
        </p:txBody>
      </p:sp>
      <p:sp>
        <p:nvSpPr>
          <p:cNvPr id="3" name="Content Placeholder 2"/>
          <p:cNvSpPr>
            <a:spLocks noGrp="1"/>
          </p:cNvSpPr>
          <p:nvPr>
            <p:ph idx="1"/>
          </p:nvPr>
        </p:nvSpPr>
        <p:spPr/>
        <p:txBody>
          <a:bodyPr/>
          <a:lstStyle/>
          <a:p>
            <a:r>
              <a:rPr lang="en-US" dirty="0"/>
              <a:t>Dry Storage—50-70</a:t>
            </a:r>
            <a:r>
              <a:rPr lang="en-US" baseline="30000" dirty="0"/>
              <a:t>o</a:t>
            </a:r>
            <a:r>
              <a:rPr lang="en-US" dirty="0"/>
              <a:t>F</a:t>
            </a:r>
          </a:p>
          <a:p>
            <a:r>
              <a:rPr lang="en-US" dirty="0"/>
              <a:t>Refrigerated Storage—less than 41</a:t>
            </a:r>
            <a:r>
              <a:rPr lang="en-US" baseline="30000" dirty="0"/>
              <a:t>o</a:t>
            </a:r>
            <a:r>
              <a:rPr lang="en-US" dirty="0"/>
              <a:t>F</a:t>
            </a:r>
          </a:p>
          <a:p>
            <a:r>
              <a:rPr lang="en-US" dirty="0"/>
              <a:t>Freezer Storage—0</a:t>
            </a:r>
            <a:r>
              <a:rPr lang="en-US" baseline="30000" dirty="0"/>
              <a:t>o</a:t>
            </a:r>
            <a:r>
              <a:rPr lang="en-US" dirty="0"/>
              <a:t>F or less</a:t>
            </a:r>
          </a:p>
          <a:p>
            <a:endParaRPr lang="en-US" dirty="0"/>
          </a:p>
        </p:txBody>
      </p:sp>
      <p:pic>
        <p:nvPicPr>
          <p:cNvPr id="4" name="Picture 3"/>
          <p:cNvPicPr>
            <a:picLocks noChangeAspect="1"/>
          </p:cNvPicPr>
          <p:nvPr/>
        </p:nvPicPr>
        <p:blipFill>
          <a:blip r:embed="rId3"/>
          <a:stretch>
            <a:fillRect/>
          </a:stretch>
        </p:blipFill>
        <p:spPr>
          <a:xfrm>
            <a:off x="5564396" y="4059043"/>
            <a:ext cx="3122404" cy="2077690"/>
          </a:xfrm>
          <a:prstGeom prst="rect">
            <a:avLst/>
          </a:prstGeom>
        </p:spPr>
      </p:pic>
    </p:spTree>
    <p:extLst>
      <p:ext uri="{BB962C8B-B14F-4D97-AF65-F5344CB8AC3E}">
        <p14:creationId xmlns:p14="http://schemas.microsoft.com/office/powerpoint/2010/main" val="2618113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Inventory Rotation</a:t>
            </a:r>
          </a:p>
        </p:txBody>
      </p:sp>
      <p:sp>
        <p:nvSpPr>
          <p:cNvPr id="3" name="Content Placeholder 2"/>
          <p:cNvSpPr>
            <a:spLocks noGrp="1"/>
          </p:cNvSpPr>
          <p:nvPr>
            <p:ph idx="1"/>
          </p:nvPr>
        </p:nvSpPr>
        <p:spPr/>
        <p:txBody>
          <a:bodyPr/>
          <a:lstStyle/>
          <a:p>
            <a:r>
              <a:rPr lang="en-US" dirty="0"/>
              <a:t>First In, First Out</a:t>
            </a:r>
          </a:p>
          <a:p>
            <a:pPr lvl="1"/>
            <a:r>
              <a:rPr lang="en-US" dirty="0"/>
              <a:t>First Expired, First Out</a:t>
            </a:r>
          </a:p>
          <a:p>
            <a:r>
              <a:rPr lang="en-US" dirty="0"/>
              <a:t>Inventory Turnover</a:t>
            </a:r>
          </a:p>
          <a:p>
            <a:pPr marL="0" indent="0">
              <a:buNone/>
            </a:pPr>
            <a:endParaRPr lang="en-US" dirty="0"/>
          </a:p>
        </p:txBody>
      </p:sp>
      <p:pic>
        <p:nvPicPr>
          <p:cNvPr id="4" name="Picture 3"/>
          <p:cNvPicPr>
            <a:picLocks noChangeAspect="1"/>
          </p:cNvPicPr>
          <p:nvPr/>
        </p:nvPicPr>
        <p:blipFill>
          <a:blip r:embed="rId3"/>
          <a:stretch>
            <a:fillRect/>
          </a:stretch>
        </p:blipFill>
        <p:spPr>
          <a:xfrm>
            <a:off x="3978211" y="4124522"/>
            <a:ext cx="3172511" cy="2110780"/>
          </a:xfrm>
          <a:prstGeom prst="rect">
            <a:avLst/>
          </a:prstGeom>
        </p:spPr>
      </p:pic>
      <p:pic>
        <p:nvPicPr>
          <p:cNvPr id="5" name="Picture 4"/>
          <p:cNvPicPr>
            <a:picLocks noChangeAspect="1"/>
          </p:cNvPicPr>
          <p:nvPr/>
        </p:nvPicPr>
        <p:blipFill>
          <a:blip r:embed="rId4"/>
          <a:stretch>
            <a:fillRect/>
          </a:stretch>
        </p:blipFill>
        <p:spPr>
          <a:xfrm rot="5400000">
            <a:off x="5478039" y="1568134"/>
            <a:ext cx="3345366" cy="2509025"/>
          </a:xfrm>
          <a:prstGeom prst="rect">
            <a:avLst/>
          </a:prstGeom>
        </p:spPr>
      </p:pic>
    </p:spTree>
    <p:extLst>
      <p:ext uri="{BB962C8B-B14F-4D97-AF65-F5344CB8AC3E}">
        <p14:creationId xmlns:p14="http://schemas.microsoft.com/office/powerpoint/2010/main" val="4104218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3836</TotalTime>
  <Words>1414</Words>
  <Application>Microsoft Office PowerPoint</Application>
  <PresentationFormat>On-screen Show (4:3)</PresentationFormat>
  <Paragraphs>176</Paragraphs>
  <Slides>22</Slides>
  <Notes>16</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Welcome to</vt:lpstr>
      <vt:lpstr>PowerPoint Presentation</vt:lpstr>
      <vt:lpstr>Goals for Today</vt:lpstr>
      <vt:lpstr>KM: Planning</vt:lpstr>
      <vt:lpstr>KM: Implementing</vt:lpstr>
      <vt:lpstr>KM: Evaluating</vt:lpstr>
      <vt:lpstr>Food Storage Goals</vt:lpstr>
      <vt:lpstr>Storage Temperatures</vt:lpstr>
      <vt:lpstr>Inventory Rotation</vt:lpstr>
      <vt:lpstr>Food Dates</vt:lpstr>
      <vt:lpstr>Food Dates</vt:lpstr>
      <vt:lpstr>Food Dates</vt:lpstr>
      <vt:lpstr> Food Dates </vt:lpstr>
      <vt:lpstr>Food Dates</vt:lpstr>
      <vt:lpstr>Storage Times</vt:lpstr>
      <vt:lpstr>Storage Times</vt:lpstr>
      <vt:lpstr>Prevent Cross Contamination</vt:lpstr>
      <vt:lpstr>Cooler Organization</vt:lpstr>
      <vt:lpstr>Cooler Organization</vt:lpstr>
      <vt:lpstr>Storage</vt:lpstr>
      <vt:lpstr>Improvements</vt:lpstr>
      <vt:lpstr>Questions?</vt:lpstr>
    </vt:vector>
  </TitlesOfParts>
  <Company>MECreative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Eckstein</dc:creator>
  <cp:lastModifiedBy>Stuart Gross - Bunzl Corporate</cp:lastModifiedBy>
  <cp:revision>127</cp:revision>
  <dcterms:created xsi:type="dcterms:W3CDTF">2014-01-22T14:27:25Z</dcterms:created>
  <dcterms:modified xsi:type="dcterms:W3CDTF">2016-09-12T19:57:04Z</dcterms:modified>
</cp:coreProperties>
</file>